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TT Milks Casual 700 One" charset="1" panose="02000506030000020003"/>
      <p:regular r:id="rId21"/>
    </p:embeddedFont>
    <p:embeddedFont>
      <p:font typeface="Agrandir Medium" charset="1" panose="00000600000000000000"/>
      <p:regular r:id="rId22"/>
    </p:embeddedFont>
    <p:embeddedFont>
      <p:font typeface="Agrandir Medium Italics" charset="1" panose="00000600000000000000"/>
      <p:regular r:id="rId23"/>
    </p:embeddedFont>
    <p:embeddedFont>
      <p:font typeface="Agrandir Bold" charset="1" panose="00000800000000000000"/>
      <p:regular r:id="rId24"/>
    </p:embeddedFont>
    <p:embeddedFont>
      <p:font typeface="Agrandir" charset="1" panose="00000500000000000000"/>
      <p:regular r:id="rId25"/>
    </p:embeddedFont>
    <p:embeddedFont>
      <p:font typeface="Public San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37.png" Type="http://schemas.openxmlformats.org/officeDocument/2006/relationships/image"/><Relationship Id="rId18" Target="../media/image38.png" Type="http://schemas.openxmlformats.org/officeDocument/2006/relationships/image"/><Relationship Id="rId19" Target="../media/image1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3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4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41.png" Type="http://schemas.openxmlformats.org/officeDocument/2006/relationships/image"/><Relationship Id="rId18" Target="../media/image4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7.png" Type="http://schemas.openxmlformats.org/officeDocument/2006/relationships/image"/><Relationship Id="rId18" Target="../media/image18.png" Type="http://schemas.openxmlformats.org/officeDocument/2006/relationships/image"/><Relationship Id="rId19" Target="../media/image19.png" Type="http://schemas.openxmlformats.org/officeDocument/2006/relationships/image"/><Relationship Id="rId2" Target="../media/image1.jpeg" Type="http://schemas.openxmlformats.org/officeDocument/2006/relationships/image"/><Relationship Id="rId20" Target="../media/image20.png" Type="http://schemas.openxmlformats.org/officeDocument/2006/relationships/image"/><Relationship Id="rId21" Target="../media/image2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https://www.google.com/url?q=https%3A%2F%2Farchive.ics.uci.edu%2Fml%2Fdatasets%2FBreast%2BCancer%2BWisconsin%2B%2528Diagnostic%2529"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2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2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19.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Freeform 3" id="3"/>
          <p:cNvSpPr/>
          <p:nvPr/>
        </p:nvSpPr>
        <p:spPr>
          <a:xfrm flipH="false" flipV="false" rot="0">
            <a:off x="12496043" y="8985429"/>
            <a:ext cx="6517111" cy="2916407"/>
          </a:xfrm>
          <a:custGeom>
            <a:avLst/>
            <a:gdLst/>
            <a:ahLst/>
            <a:cxnLst/>
            <a:rect r="r" b="b" t="t" l="l"/>
            <a:pathLst>
              <a:path h="2916407" w="6517111">
                <a:moveTo>
                  <a:pt x="0" y="0"/>
                </a:moveTo>
                <a:lnTo>
                  <a:pt x="6517111" y="0"/>
                </a:lnTo>
                <a:lnTo>
                  <a:pt x="6517111" y="2916407"/>
                </a:lnTo>
                <a:lnTo>
                  <a:pt x="0" y="29164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4967" y="-743084"/>
            <a:ext cx="6670249" cy="1592522"/>
          </a:xfrm>
          <a:custGeom>
            <a:avLst/>
            <a:gdLst/>
            <a:ahLst/>
            <a:cxnLst/>
            <a:rect r="r" b="b" t="t" l="l"/>
            <a:pathLst>
              <a:path h="1592522" w="6670249">
                <a:moveTo>
                  <a:pt x="0" y="0"/>
                </a:moveTo>
                <a:lnTo>
                  <a:pt x="6670249" y="0"/>
                </a:lnTo>
                <a:lnTo>
                  <a:pt x="6670249" y="1592522"/>
                </a:lnTo>
                <a:lnTo>
                  <a:pt x="0" y="1592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259300" y="741599"/>
            <a:ext cx="2446977" cy="2939311"/>
          </a:xfrm>
          <a:custGeom>
            <a:avLst/>
            <a:gdLst/>
            <a:ahLst/>
            <a:cxnLst/>
            <a:rect r="r" b="b" t="t" l="l"/>
            <a:pathLst>
              <a:path h="2939311" w="2446977">
                <a:moveTo>
                  <a:pt x="0" y="0"/>
                </a:moveTo>
                <a:lnTo>
                  <a:pt x="2446977" y="0"/>
                </a:lnTo>
                <a:lnTo>
                  <a:pt x="2446977" y="2939311"/>
                </a:lnTo>
                <a:lnTo>
                  <a:pt x="0" y="2939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435782" y="435819"/>
            <a:ext cx="5416435" cy="827237"/>
          </a:xfrm>
          <a:custGeom>
            <a:avLst/>
            <a:gdLst/>
            <a:ahLst/>
            <a:cxnLst/>
            <a:rect r="r" b="b" t="t" l="l"/>
            <a:pathLst>
              <a:path h="827237" w="5416435">
                <a:moveTo>
                  <a:pt x="0" y="0"/>
                </a:moveTo>
                <a:lnTo>
                  <a:pt x="5416436" y="0"/>
                </a:lnTo>
                <a:lnTo>
                  <a:pt x="5416436" y="827238"/>
                </a:lnTo>
                <a:lnTo>
                  <a:pt x="0" y="827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8772" y="9401321"/>
            <a:ext cx="6242672" cy="1771358"/>
          </a:xfrm>
          <a:custGeom>
            <a:avLst/>
            <a:gdLst/>
            <a:ahLst/>
            <a:cxnLst/>
            <a:rect r="r" b="b" t="t" l="l"/>
            <a:pathLst>
              <a:path h="1771358" w="6242672">
                <a:moveTo>
                  <a:pt x="0" y="0"/>
                </a:moveTo>
                <a:lnTo>
                  <a:pt x="6242672" y="0"/>
                </a:lnTo>
                <a:lnTo>
                  <a:pt x="6242672" y="1771358"/>
                </a:lnTo>
                <a:lnTo>
                  <a:pt x="0" y="1771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4781314" y="9258300"/>
            <a:ext cx="5746817" cy="2643536"/>
          </a:xfrm>
          <a:custGeom>
            <a:avLst/>
            <a:gdLst/>
            <a:ahLst/>
            <a:cxnLst/>
            <a:rect r="r" b="b" t="t" l="l"/>
            <a:pathLst>
              <a:path h="2643536" w="5746817">
                <a:moveTo>
                  <a:pt x="0" y="0"/>
                </a:moveTo>
                <a:lnTo>
                  <a:pt x="5746817" y="0"/>
                </a:lnTo>
                <a:lnTo>
                  <a:pt x="5746817"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10800000">
            <a:off x="13157143" y="-2818138"/>
            <a:ext cx="3866169" cy="3846838"/>
          </a:xfrm>
          <a:custGeom>
            <a:avLst/>
            <a:gdLst/>
            <a:ahLst/>
            <a:cxnLst/>
            <a:rect r="r" b="b" t="t" l="l"/>
            <a:pathLst>
              <a:path h="3846838" w="3866169">
                <a:moveTo>
                  <a:pt x="0" y="0"/>
                </a:moveTo>
                <a:lnTo>
                  <a:pt x="3866169" y="0"/>
                </a:lnTo>
                <a:lnTo>
                  <a:pt x="3866169" y="3846838"/>
                </a:lnTo>
                <a:lnTo>
                  <a:pt x="0" y="38468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4241867" y="1416472"/>
            <a:ext cx="5746817" cy="2643536"/>
          </a:xfrm>
          <a:custGeom>
            <a:avLst/>
            <a:gdLst/>
            <a:ahLst/>
            <a:cxnLst/>
            <a:rect r="r" b="b" t="t" l="l"/>
            <a:pathLst>
              <a:path h="2643536" w="5746817">
                <a:moveTo>
                  <a:pt x="0" y="0"/>
                </a:moveTo>
                <a:lnTo>
                  <a:pt x="5746817" y="0"/>
                </a:lnTo>
                <a:lnTo>
                  <a:pt x="5746817"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12496043" y="3590953"/>
            <a:ext cx="3689696" cy="3105095"/>
          </a:xfrm>
          <a:custGeom>
            <a:avLst/>
            <a:gdLst/>
            <a:ahLst/>
            <a:cxnLst/>
            <a:rect r="r" b="b" t="t" l="l"/>
            <a:pathLst>
              <a:path h="3105095" w="3689696">
                <a:moveTo>
                  <a:pt x="0" y="0"/>
                </a:moveTo>
                <a:lnTo>
                  <a:pt x="3689696" y="0"/>
                </a:lnTo>
                <a:lnTo>
                  <a:pt x="3689696" y="3105094"/>
                </a:lnTo>
                <a:lnTo>
                  <a:pt x="0" y="3105094"/>
                </a:lnTo>
                <a:lnTo>
                  <a:pt x="0" y="0"/>
                </a:lnTo>
                <a:close/>
              </a:path>
            </a:pathLst>
          </a:custGeom>
          <a:blipFill>
            <a:blip r:embed="rId17"/>
            <a:stretch>
              <a:fillRect l="0" t="0" r="0" b="0"/>
            </a:stretch>
          </a:blipFill>
        </p:spPr>
      </p:sp>
      <p:sp>
        <p:nvSpPr>
          <p:cNvPr name="TextBox 12" id="12"/>
          <p:cNvSpPr txBox="true"/>
          <p:nvPr/>
        </p:nvSpPr>
        <p:spPr>
          <a:xfrm rot="0">
            <a:off x="1800157" y="3686203"/>
            <a:ext cx="9752524" cy="2343150"/>
          </a:xfrm>
          <a:prstGeom prst="rect">
            <a:avLst/>
          </a:prstGeom>
        </p:spPr>
        <p:txBody>
          <a:bodyPr anchor="t" rtlCol="false" tIns="0" lIns="0" bIns="0" rIns="0">
            <a:spAutoFit/>
          </a:bodyPr>
          <a:lstStyle/>
          <a:p>
            <a:pPr algn="l">
              <a:lnSpc>
                <a:spcPts val="6000"/>
              </a:lnSpc>
            </a:pPr>
            <a:r>
              <a:rPr lang="en-US" sz="6000" spc="-342">
                <a:solidFill>
                  <a:srgbClr val="FFFFFF"/>
                </a:solidFill>
                <a:latin typeface="TT Milks Casual 700 One"/>
                <a:ea typeface="TT Milks Casual 700 One"/>
                <a:cs typeface="TT Milks Casual 700 One"/>
                <a:sym typeface="TT Milks Casual 700 One"/>
              </a:rPr>
              <a:t>STREAMLIT WEB APP - BREAST CANCER CLASSIFICATION </a:t>
            </a:r>
          </a:p>
          <a:p>
            <a:pPr algn="l">
              <a:lnSpc>
                <a:spcPts val="6000"/>
              </a:lnSpc>
            </a:pPr>
            <a:r>
              <a:rPr lang="en-US" sz="6000" spc="-342">
                <a:solidFill>
                  <a:srgbClr val="FFFFFF"/>
                </a:solidFill>
                <a:latin typeface="TT Milks Casual 700 One"/>
                <a:ea typeface="TT Milks Casual 700 One"/>
                <a:cs typeface="TT Milks Casual 700 One"/>
                <a:sym typeface="TT Milks Casual 700 One"/>
              </a:rPr>
              <a:t>USING NEURAL NETWORKS</a:t>
            </a:r>
          </a:p>
        </p:txBody>
      </p:sp>
      <p:sp>
        <p:nvSpPr>
          <p:cNvPr name="TextBox 13" id="13"/>
          <p:cNvSpPr txBox="true"/>
          <p:nvPr/>
        </p:nvSpPr>
        <p:spPr>
          <a:xfrm rot="0">
            <a:off x="2147899" y="6147407"/>
            <a:ext cx="5974766" cy="548640"/>
          </a:xfrm>
          <a:prstGeom prst="rect">
            <a:avLst/>
          </a:prstGeom>
        </p:spPr>
        <p:txBody>
          <a:bodyPr anchor="t" rtlCol="false" tIns="0" lIns="0" bIns="0" rIns="0">
            <a:spAutoFit/>
          </a:bodyPr>
          <a:lstStyle/>
          <a:p>
            <a:pPr algn="l" marL="0" indent="0" lvl="0">
              <a:lnSpc>
                <a:spcPts val="4079"/>
              </a:lnSpc>
              <a:spcBef>
                <a:spcPct val="0"/>
              </a:spcBef>
            </a:pPr>
            <a:r>
              <a:rPr lang="en-US" sz="3999" spc="-95">
                <a:solidFill>
                  <a:srgbClr val="303030"/>
                </a:solidFill>
                <a:latin typeface="TT Milks Casual 700 One"/>
                <a:ea typeface="TT Milks Casual 700 One"/>
                <a:cs typeface="TT Milks Casual 700 One"/>
                <a:sym typeface="TT Milks Casual 700 One"/>
              </a:rPr>
              <a:t>ENDAH RAKHMAWATI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Freeform 3" id="3"/>
          <p:cNvSpPr/>
          <p:nvPr/>
        </p:nvSpPr>
        <p:spPr>
          <a:xfrm flipH="false" flipV="false" rot="3209977">
            <a:off x="9979780" y="3500892"/>
            <a:ext cx="874397" cy="392684"/>
          </a:xfrm>
          <a:custGeom>
            <a:avLst/>
            <a:gdLst/>
            <a:ahLst/>
            <a:cxnLst/>
            <a:rect r="r" b="b" t="t" l="l"/>
            <a:pathLst>
              <a:path h="392684" w="874397">
                <a:moveTo>
                  <a:pt x="0" y="0"/>
                </a:moveTo>
                <a:lnTo>
                  <a:pt x="874396" y="0"/>
                </a:lnTo>
                <a:lnTo>
                  <a:pt x="874396" y="392684"/>
                </a:lnTo>
                <a:lnTo>
                  <a:pt x="0" y="392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66361">
            <a:off x="6916989" y="3126663"/>
            <a:ext cx="874397" cy="392684"/>
          </a:xfrm>
          <a:custGeom>
            <a:avLst/>
            <a:gdLst/>
            <a:ahLst/>
            <a:cxnLst/>
            <a:rect r="r" b="b" t="t" l="l"/>
            <a:pathLst>
              <a:path h="392684" w="874397">
                <a:moveTo>
                  <a:pt x="0" y="0"/>
                </a:moveTo>
                <a:lnTo>
                  <a:pt x="874397" y="0"/>
                </a:lnTo>
                <a:lnTo>
                  <a:pt x="874397" y="392683"/>
                </a:lnTo>
                <a:lnTo>
                  <a:pt x="0" y="392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54244" y="1719529"/>
            <a:ext cx="3380621" cy="516313"/>
          </a:xfrm>
          <a:custGeom>
            <a:avLst/>
            <a:gdLst/>
            <a:ahLst/>
            <a:cxnLst/>
            <a:rect r="r" b="b" t="t" l="l"/>
            <a:pathLst>
              <a:path h="516313" w="3380621">
                <a:moveTo>
                  <a:pt x="0" y="0"/>
                </a:moveTo>
                <a:lnTo>
                  <a:pt x="3380622" y="0"/>
                </a:lnTo>
                <a:lnTo>
                  <a:pt x="3380622" y="516313"/>
                </a:lnTo>
                <a:lnTo>
                  <a:pt x="0" y="5163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93662" y="1719529"/>
            <a:ext cx="16265638" cy="7538771"/>
            <a:chOff x="0" y="0"/>
            <a:chExt cx="4781401" cy="2216076"/>
          </a:xfrm>
        </p:grpSpPr>
        <p:sp>
          <p:nvSpPr>
            <p:cNvPr name="Freeform 7" id="7"/>
            <p:cNvSpPr/>
            <p:nvPr/>
          </p:nvSpPr>
          <p:spPr>
            <a:xfrm flipH="false" flipV="false" rot="0">
              <a:off x="0" y="0"/>
              <a:ext cx="4781400" cy="2216076"/>
            </a:xfrm>
            <a:custGeom>
              <a:avLst/>
              <a:gdLst/>
              <a:ahLst/>
              <a:cxnLst/>
              <a:rect r="r" b="b" t="t" l="l"/>
              <a:pathLst>
                <a:path h="2216076" w="4781400">
                  <a:moveTo>
                    <a:pt x="8567" y="0"/>
                  </a:moveTo>
                  <a:lnTo>
                    <a:pt x="4772833" y="0"/>
                  </a:lnTo>
                  <a:cubicBezTo>
                    <a:pt x="4777565" y="0"/>
                    <a:pt x="4781400" y="3836"/>
                    <a:pt x="4781400" y="8567"/>
                  </a:cubicBezTo>
                  <a:lnTo>
                    <a:pt x="4781400" y="2207508"/>
                  </a:lnTo>
                  <a:cubicBezTo>
                    <a:pt x="4781400" y="2212240"/>
                    <a:pt x="4777565" y="2216076"/>
                    <a:pt x="4772833" y="2216076"/>
                  </a:cubicBezTo>
                  <a:lnTo>
                    <a:pt x="8567" y="2216076"/>
                  </a:lnTo>
                  <a:cubicBezTo>
                    <a:pt x="3836" y="2216076"/>
                    <a:pt x="0" y="2212240"/>
                    <a:pt x="0" y="2207508"/>
                  </a:cubicBezTo>
                  <a:lnTo>
                    <a:pt x="0" y="8567"/>
                  </a:lnTo>
                  <a:cubicBezTo>
                    <a:pt x="0" y="3836"/>
                    <a:pt x="3836" y="0"/>
                    <a:pt x="8567" y="0"/>
                  </a:cubicBezTo>
                  <a:close/>
                </a:path>
              </a:pathLst>
            </a:custGeom>
            <a:solidFill>
              <a:srgbClr val="DEE19A"/>
            </a:solidFill>
            <a:ln cap="sq">
              <a:noFill/>
              <a:prstDash val="solid"/>
              <a:miter/>
            </a:ln>
          </p:spPr>
        </p:sp>
        <p:sp>
          <p:nvSpPr>
            <p:cNvPr name="TextBox 8" id="8"/>
            <p:cNvSpPr txBox="true"/>
            <p:nvPr/>
          </p:nvSpPr>
          <p:spPr>
            <a:xfrm>
              <a:off x="0" y="28575"/>
              <a:ext cx="4781401" cy="2187501"/>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Freeform 9" id="9"/>
          <p:cNvSpPr/>
          <p:nvPr/>
        </p:nvSpPr>
        <p:spPr>
          <a:xfrm flipH="false" flipV="false" rot="0">
            <a:off x="11084509" y="6851254"/>
            <a:ext cx="3380621" cy="516313"/>
          </a:xfrm>
          <a:custGeom>
            <a:avLst/>
            <a:gdLst/>
            <a:ahLst/>
            <a:cxnLst/>
            <a:rect r="r" b="b" t="t" l="l"/>
            <a:pathLst>
              <a:path h="516313" w="3380621">
                <a:moveTo>
                  <a:pt x="0" y="0"/>
                </a:moveTo>
                <a:lnTo>
                  <a:pt x="3380621" y="0"/>
                </a:lnTo>
                <a:lnTo>
                  <a:pt x="3380621" y="516313"/>
                </a:lnTo>
                <a:lnTo>
                  <a:pt x="0" y="5163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080269" y="2386931"/>
            <a:ext cx="12092424" cy="1872147"/>
          </a:xfrm>
          <a:custGeom>
            <a:avLst/>
            <a:gdLst/>
            <a:ahLst/>
            <a:cxnLst/>
            <a:rect r="r" b="b" t="t" l="l"/>
            <a:pathLst>
              <a:path h="1872147" w="12092424">
                <a:moveTo>
                  <a:pt x="0" y="0"/>
                </a:moveTo>
                <a:lnTo>
                  <a:pt x="12092424" y="0"/>
                </a:lnTo>
                <a:lnTo>
                  <a:pt x="12092424" y="1872147"/>
                </a:lnTo>
                <a:lnTo>
                  <a:pt x="0" y="1872147"/>
                </a:lnTo>
                <a:lnTo>
                  <a:pt x="0" y="0"/>
                </a:lnTo>
                <a:close/>
              </a:path>
            </a:pathLst>
          </a:custGeom>
          <a:blipFill>
            <a:blip r:embed="rId9"/>
            <a:stretch>
              <a:fillRect l="0" t="0" r="0" b="0"/>
            </a:stretch>
          </a:blipFill>
        </p:spPr>
      </p:sp>
      <p:sp>
        <p:nvSpPr>
          <p:cNvPr name="Freeform 11" id="11"/>
          <p:cNvSpPr/>
          <p:nvPr/>
        </p:nvSpPr>
        <p:spPr>
          <a:xfrm flipH="false" flipV="false" rot="0">
            <a:off x="3098343" y="4573403"/>
            <a:ext cx="6028138" cy="3948006"/>
          </a:xfrm>
          <a:custGeom>
            <a:avLst/>
            <a:gdLst/>
            <a:ahLst/>
            <a:cxnLst/>
            <a:rect r="r" b="b" t="t" l="l"/>
            <a:pathLst>
              <a:path h="3948006" w="6028138">
                <a:moveTo>
                  <a:pt x="0" y="0"/>
                </a:moveTo>
                <a:lnTo>
                  <a:pt x="6028138" y="0"/>
                </a:lnTo>
                <a:lnTo>
                  <a:pt x="6028138" y="3948006"/>
                </a:lnTo>
                <a:lnTo>
                  <a:pt x="0" y="3948006"/>
                </a:lnTo>
                <a:lnTo>
                  <a:pt x="0" y="0"/>
                </a:lnTo>
                <a:close/>
              </a:path>
            </a:pathLst>
          </a:custGeom>
          <a:blipFill>
            <a:blip r:embed="rId10"/>
            <a:stretch>
              <a:fillRect l="0" t="0" r="0" b="0"/>
            </a:stretch>
          </a:blipFill>
        </p:spPr>
      </p:sp>
      <p:sp>
        <p:nvSpPr>
          <p:cNvPr name="TextBox 12" id="12"/>
          <p:cNvSpPr txBox="true"/>
          <p:nvPr/>
        </p:nvSpPr>
        <p:spPr>
          <a:xfrm rot="0">
            <a:off x="3397898" y="727075"/>
            <a:ext cx="11493313" cy="679450"/>
          </a:xfrm>
          <a:prstGeom prst="rect">
            <a:avLst/>
          </a:prstGeom>
        </p:spPr>
        <p:txBody>
          <a:bodyPr anchor="t" rtlCol="false" tIns="0" lIns="0" bIns="0" rIns="0">
            <a:spAutoFit/>
          </a:bodyPr>
          <a:lstStyle/>
          <a:p>
            <a:pPr algn="ctr">
              <a:lnSpc>
                <a:spcPts val="5000"/>
              </a:lnSpc>
            </a:pPr>
            <a:r>
              <a:rPr lang="en-US" sz="5000" spc="-120">
                <a:solidFill>
                  <a:srgbClr val="FFFFFF"/>
                </a:solidFill>
                <a:latin typeface="TT Milks Casual 700 One"/>
                <a:ea typeface="TT Milks Casual 700 One"/>
                <a:cs typeface="TT Milks Casual 700 One"/>
                <a:sym typeface="TT Milks Casual 700 One"/>
              </a:rPr>
              <a:t>EVALUATION MODEL WITH PIPELINE</a:t>
            </a:r>
          </a:p>
        </p:txBody>
      </p:sp>
      <p:sp>
        <p:nvSpPr>
          <p:cNvPr name="TextBox 13" id="13"/>
          <p:cNvSpPr txBox="true"/>
          <p:nvPr/>
        </p:nvSpPr>
        <p:spPr>
          <a:xfrm rot="0">
            <a:off x="9479879" y="6319759"/>
            <a:ext cx="6589881" cy="531495"/>
          </a:xfrm>
          <a:prstGeom prst="rect">
            <a:avLst/>
          </a:prstGeom>
        </p:spPr>
        <p:txBody>
          <a:bodyPr anchor="t" rtlCol="false" tIns="0" lIns="0" bIns="0" rIns="0">
            <a:spAutoFit/>
          </a:bodyPr>
          <a:lstStyle/>
          <a:p>
            <a:pPr algn="ctr">
              <a:lnSpc>
                <a:spcPts val="3839"/>
              </a:lnSpc>
            </a:pPr>
            <a:r>
              <a:rPr lang="en-US" sz="3999" spc="-327">
                <a:solidFill>
                  <a:srgbClr val="303030"/>
                </a:solidFill>
                <a:latin typeface="TT Milks Casual 700 One"/>
                <a:ea typeface="TT Milks Casual 700 One"/>
                <a:cs typeface="TT Milks Casual 700 One"/>
                <a:sym typeface="TT Milks Casual 700 One"/>
              </a:rPr>
              <a:t>ACCURACY - CV KFOLD 5 : 94,95%</a:t>
            </a:r>
          </a:p>
        </p:txBody>
      </p:sp>
      <p:sp>
        <p:nvSpPr>
          <p:cNvPr name="Freeform 14" id="14"/>
          <p:cNvSpPr/>
          <p:nvPr/>
        </p:nvSpPr>
        <p:spPr>
          <a:xfrm flipH="false" flipV="false" rot="3209977">
            <a:off x="14454013" y="922766"/>
            <a:ext cx="874397" cy="392684"/>
          </a:xfrm>
          <a:custGeom>
            <a:avLst/>
            <a:gdLst/>
            <a:ahLst/>
            <a:cxnLst/>
            <a:rect r="r" b="b" t="t" l="l"/>
            <a:pathLst>
              <a:path h="392684" w="874397">
                <a:moveTo>
                  <a:pt x="0" y="0"/>
                </a:moveTo>
                <a:lnTo>
                  <a:pt x="874397" y="0"/>
                </a:lnTo>
                <a:lnTo>
                  <a:pt x="874397" y="392683"/>
                </a:lnTo>
                <a:lnTo>
                  <a:pt x="0" y="392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7866361">
            <a:off x="2960700" y="913045"/>
            <a:ext cx="874397" cy="392684"/>
          </a:xfrm>
          <a:custGeom>
            <a:avLst/>
            <a:gdLst/>
            <a:ahLst/>
            <a:cxnLst/>
            <a:rect r="r" b="b" t="t" l="l"/>
            <a:pathLst>
              <a:path h="392684" w="874397">
                <a:moveTo>
                  <a:pt x="0" y="0"/>
                </a:moveTo>
                <a:lnTo>
                  <a:pt x="874397" y="0"/>
                </a:lnTo>
                <a:lnTo>
                  <a:pt x="874397" y="392684"/>
                </a:lnTo>
                <a:lnTo>
                  <a:pt x="0" y="392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Freeform 3" id="3"/>
          <p:cNvSpPr/>
          <p:nvPr/>
        </p:nvSpPr>
        <p:spPr>
          <a:xfrm flipH="false" flipV="false" rot="0">
            <a:off x="12496043" y="8985429"/>
            <a:ext cx="6517111" cy="2916407"/>
          </a:xfrm>
          <a:custGeom>
            <a:avLst/>
            <a:gdLst/>
            <a:ahLst/>
            <a:cxnLst/>
            <a:rect r="r" b="b" t="t" l="l"/>
            <a:pathLst>
              <a:path h="2916407" w="6517111">
                <a:moveTo>
                  <a:pt x="0" y="0"/>
                </a:moveTo>
                <a:lnTo>
                  <a:pt x="6517111" y="0"/>
                </a:lnTo>
                <a:lnTo>
                  <a:pt x="6517111" y="2916407"/>
                </a:lnTo>
                <a:lnTo>
                  <a:pt x="0" y="29164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4967" y="-743084"/>
            <a:ext cx="6670249" cy="1592522"/>
          </a:xfrm>
          <a:custGeom>
            <a:avLst/>
            <a:gdLst/>
            <a:ahLst/>
            <a:cxnLst/>
            <a:rect r="r" b="b" t="t" l="l"/>
            <a:pathLst>
              <a:path h="1592522" w="6670249">
                <a:moveTo>
                  <a:pt x="0" y="0"/>
                </a:moveTo>
                <a:lnTo>
                  <a:pt x="6670249" y="0"/>
                </a:lnTo>
                <a:lnTo>
                  <a:pt x="6670249" y="1592522"/>
                </a:lnTo>
                <a:lnTo>
                  <a:pt x="0" y="1592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259300" y="741599"/>
            <a:ext cx="2446977" cy="2939311"/>
          </a:xfrm>
          <a:custGeom>
            <a:avLst/>
            <a:gdLst/>
            <a:ahLst/>
            <a:cxnLst/>
            <a:rect r="r" b="b" t="t" l="l"/>
            <a:pathLst>
              <a:path h="2939311" w="2446977">
                <a:moveTo>
                  <a:pt x="0" y="0"/>
                </a:moveTo>
                <a:lnTo>
                  <a:pt x="2446977" y="0"/>
                </a:lnTo>
                <a:lnTo>
                  <a:pt x="2446977" y="2939311"/>
                </a:lnTo>
                <a:lnTo>
                  <a:pt x="0" y="2939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435782" y="435819"/>
            <a:ext cx="5416435" cy="827237"/>
          </a:xfrm>
          <a:custGeom>
            <a:avLst/>
            <a:gdLst/>
            <a:ahLst/>
            <a:cxnLst/>
            <a:rect r="r" b="b" t="t" l="l"/>
            <a:pathLst>
              <a:path h="827237" w="5416435">
                <a:moveTo>
                  <a:pt x="0" y="0"/>
                </a:moveTo>
                <a:lnTo>
                  <a:pt x="5416436" y="0"/>
                </a:lnTo>
                <a:lnTo>
                  <a:pt x="5416436" y="827238"/>
                </a:lnTo>
                <a:lnTo>
                  <a:pt x="0" y="827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8772" y="9401321"/>
            <a:ext cx="6242672" cy="1771358"/>
          </a:xfrm>
          <a:custGeom>
            <a:avLst/>
            <a:gdLst/>
            <a:ahLst/>
            <a:cxnLst/>
            <a:rect r="r" b="b" t="t" l="l"/>
            <a:pathLst>
              <a:path h="1771358" w="6242672">
                <a:moveTo>
                  <a:pt x="0" y="0"/>
                </a:moveTo>
                <a:lnTo>
                  <a:pt x="6242672" y="0"/>
                </a:lnTo>
                <a:lnTo>
                  <a:pt x="6242672" y="1771358"/>
                </a:lnTo>
                <a:lnTo>
                  <a:pt x="0" y="1771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4781314" y="9258300"/>
            <a:ext cx="5746817" cy="2643536"/>
          </a:xfrm>
          <a:custGeom>
            <a:avLst/>
            <a:gdLst/>
            <a:ahLst/>
            <a:cxnLst/>
            <a:rect r="r" b="b" t="t" l="l"/>
            <a:pathLst>
              <a:path h="2643536" w="5746817">
                <a:moveTo>
                  <a:pt x="0" y="0"/>
                </a:moveTo>
                <a:lnTo>
                  <a:pt x="5746817" y="0"/>
                </a:lnTo>
                <a:lnTo>
                  <a:pt x="5746817"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10800000">
            <a:off x="13157143" y="-2818138"/>
            <a:ext cx="3866169" cy="3846838"/>
          </a:xfrm>
          <a:custGeom>
            <a:avLst/>
            <a:gdLst/>
            <a:ahLst/>
            <a:cxnLst/>
            <a:rect r="r" b="b" t="t" l="l"/>
            <a:pathLst>
              <a:path h="3846838" w="3866169">
                <a:moveTo>
                  <a:pt x="0" y="0"/>
                </a:moveTo>
                <a:lnTo>
                  <a:pt x="3866169" y="0"/>
                </a:lnTo>
                <a:lnTo>
                  <a:pt x="3866169" y="3846838"/>
                </a:lnTo>
                <a:lnTo>
                  <a:pt x="0" y="38468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4241867" y="1416472"/>
            <a:ext cx="5746817" cy="2643536"/>
          </a:xfrm>
          <a:custGeom>
            <a:avLst/>
            <a:gdLst/>
            <a:ahLst/>
            <a:cxnLst/>
            <a:rect r="r" b="b" t="t" l="l"/>
            <a:pathLst>
              <a:path h="2643536" w="5746817">
                <a:moveTo>
                  <a:pt x="0" y="0"/>
                </a:moveTo>
                <a:lnTo>
                  <a:pt x="5746817" y="0"/>
                </a:lnTo>
                <a:lnTo>
                  <a:pt x="5746817"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15414591" y="6341893"/>
            <a:ext cx="5746817" cy="2643536"/>
          </a:xfrm>
          <a:custGeom>
            <a:avLst/>
            <a:gdLst/>
            <a:ahLst/>
            <a:cxnLst/>
            <a:rect r="r" b="b" t="t" l="l"/>
            <a:pathLst>
              <a:path h="2643536" w="5746817">
                <a:moveTo>
                  <a:pt x="0" y="0"/>
                </a:moveTo>
                <a:lnTo>
                  <a:pt x="5746818" y="0"/>
                </a:lnTo>
                <a:lnTo>
                  <a:pt x="5746818"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0">
            <a:off x="6567524" y="3278390"/>
            <a:ext cx="11134013" cy="1071723"/>
          </a:xfrm>
          <a:custGeom>
            <a:avLst/>
            <a:gdLst/>
            <a:ahLst/>
            <a:cxnLst/>
            <a:rect r="r" b="b" t="t" l="l"/>
            <a:pathLst>
              <a:path h="1071723" w="11134013">
                <a:moveTo>
                  <a:pt x="0" y="0"/>
                </a:moveTo>
                <a:lnTo>
                  <a:pt x="11134013" y="0"/>
                </a:lnTo>
                <a:lnTo>
                  <a:pt x="11134013" y="1071723"/>
                </a:lnTo>
                <a:lnTo>
                  <a:pt x="0" y="1071723"/>
                </a:lnTo>
                <a:lnTo>
                  <a:pt x="0" y="0"/>
                </a:lnTo>
                <a:close/>
              </a:path>
            </a:pathLst>
          </a:custGeom>
          <a:blipFill>
            <a:blip r:embed="rId17"/>
            <a:stretch>
              <a:fillRect l="0" t="0" r="0" b="0"/>
            </a:stretch>
          </a:blipFill>
        </p:spPr>
      </p:sp>
      <p:sp>
        <p:nvSpPr>
          <p:cNvPr name="Freeform 13" id="13"/>
          <p:cNvSpPr/>
          <p:nvPr/>
        </p:nvSpPr>
        <p:spPr>
          <a:xfrm flipH="false" flipV="false" rot="0">
            <a:off x="6567524" y="5143500"/>
            <a:ext cx="10067949" cy="1832093"/>
          </a:xfrm>
          <a:custGeom>
            <a:avLst/>
            <a:gdLst/>
            <a:ahLst/>
            <a:cxnLst/>
            <a:rect r="r" b="b" t="t" l="l"/>
            <a:pathLst>
              <a:path h="1832093" w="10067949">
                <a:moveTo>
                  <a:pt x="0" y="0"/>
                </a:moveTo>
                <a:lnTo>
                  <a:pt x="10067949" y="0"/>
                </a:lnTo>
                <a:lnTo>
                  <a:pt x="10067949" y="1832093"/>
                </a:lnTo>
                <a:lnTo>
                  <a:pt x="0" y="1832093"/>
                </a:lnTo>
                <a:lnTo>
                  <a:pt x="0" y="0"/>
                </a:lnTo>
                <a:close/>
              </a:path>
            </a:pathLst>
          </a:custGeom>
          <a:blipFill>
            <a:blip r:embed="rId18"/>
            <a:stretch>
              <a:fillRect l="0" t="0" r="0" b="0"/>
            </a:stretch>
          </a:blipFill>
        </p:spPr>
      </p:sp>
      <p:sp>
        <p:nvSpPr>
          <p:cNvPr name="TextBox 14" id="14"/>
          <p:cNvSpPr txBox="true"/>
          <p:nvPr/>
        </p:nvSpPr>
        <p:spPr>
          <a:xfrm rot="0">
            <a:off x="4349557" y="1377357"/>
            <a:ext cx="9588885" cy="644525"/>
          </a:xfrm>
          <a:prstGeom prst="rect">
            <a:avLst/>
          </a:prstGeom>
        </p:spPr>
        <p:txBody>
          <a:bodyPr anchor="t" rtlCol="false" tIns="0" lIns="0" bIns="0" rIns="0">
            <a:spAutoFit/>
          </a:bodyPr>
          <a:lstStyle/>
          <a:p>
            <a:pPr algn="ctr">
              <a:lnSpc>
                <a:spcPts val="4600"/>
              </a:lnSpc>
            </a:pPr>
            <a:r>
              <a:rPr lang="en-US" sz="5000" spc="-285">
                <a:solidFill>
                  <a:srgbClr val="FFFFFF"/>
                </a:solidFill>
                <a:latin typeface="TT Milks Casual 700 One"/>
                <a:ea typeface="TT Milks Casual 700 One"/>
                <a:cs typeface="TT Milks Casual 700 One"/>
                <a:sym typeface="TT Milks Casual 700 One"/>
              </a:rPr>
              <a:t>SAVE THE MODEL AND THE PIPELINE</a:t>
            </a:r>
          </a:p>
        </p:txBody>
      </p:sp>
      <p:sp>
        <p:nvSpPr>
          <p:cNvPr name="TextBox 15" id="15"/>
          <p:cNvSpPr txBox="true"/>
          <p:nvPr/>
        </p:nvSpPr>
        <p:spPr>
          <a:xfrm rot="0">
            <a:off x="2548797" y="3627562"/>
            <a:ext cx="3601521" cy="411480"/>
          </a:xfrm>
          <a:prstGeom prst="rect">
            <a:avLst/>
          </a:prstGeom>
        </p:spPr>
        <p:txBody>
          <a:bodyPr anchor="t" rtlCol="false" tIns="0" lIns="0" bIns="0" rIns="0">
            <a:spAutoFit/>
          </a:bodyPr>
          <a:lstStyle/>
          <a:p>
            <a:pPr algn="l" marL="0" indent="0" lvl="0">
              <a:lnSpc>
                <a:spcPts val="3060"/>
              </a:lnSpc>
              <a:spcBef>
                <a:spcPct val="0"/>
              </a:spcBef>
            </a:pPr>
            <a:r>
              <a:rPr lang="en-US" sz="3000" spc="-72">
                <a:solidFill>
                  <a:srgbClr val="303030"/>
                </a:solidFill>
                <a:latin typeface="TT Milks Casual 700 One"/>
                <a:ea typeface="TT Milks Casual 700 One"/>
                <a:cs typeface="TT Milks Casual 700 One"/>
                <a:sym typeface="TT Milks Casual 700 One"/>
              </a:rPr>
              <a:t>MODEL_BC_KERAS.H5</a:t>
            </a:r>
          </a:p>
        </p:txBody>
      </p:sp>
      <p:sp>
        <p:nvSpPr>
          <p:cNvPr name="TextBox 16" id="16"/>
          <p:cNvSpPr txBox="true"/>
          <p:nvPr/>
        </p:nvSpPr>
        <p:spPr>
          <a:xfrm rot="0">
            <a:off x="1028700" y="5872856"/>
            <a:ext cx="5387603" cy="411480"/>
          </a:xfrm>
          <a:prstGeom prst="rect">
            <a:avLst/>
          </a:prstGeom>
        </p:spPr>
        <p:txBody>
          <a:bodyPr anchor="t" rtlCol="false" tIns="0" lIns="0" bIns="0" rIns="0">
            <a:spAutoFit/>
          </a:bodyPr>
          <a:lstStyle/>
          <a:p>
            <a:pPr algn="l" marL="0" indent="0" lvl="0">
              <a:lnSpc>
                <a:spcPts val="3060"/>
              </a:lnSpc>
              <a:spcBef>
                <a:spcPct val="0"/>
              </a:spcBef>
            </a:pPr>
            <a:r>
              <a:rPr lang="en-US" sz="3000" spc="-72">
                <a:solidFill>
                  <a:srgbClr val="303030"/>
                </a:solidFill>
                <a:latin typeface="TT Milks Casual 700 One"/>
                <a:ea typeface="TT Milks Casual 700 One"/>
                <a:cs typeface="TT Milks Casual 700 One"/>
                <a:sym typeface="TT Milks Casual 700 One"/>
              </a:rPr>
              <a:t>BREASTCANCER_PIPELINE.PKL</a:t>
            </a:r>
          </a:p>
        </p:txBody>
      </p:sp>
      <p:sp>
        <p:nvSpPr>
          <p:cNvPr name="TextBox 17" id="17"/>
          <p:cNvSpPr txBox="true"/>
          <p:nvPr/>
        </p:nvSpPr>
        <p:spPr>
          <a:xfrm rot="0">
            <a:off x="2792256" y="7832843"/>
            <a:ext cx="12703488" cy="382905"/>
          </a:xfrm>
          <a:prstGeom prst="rect">
            <a:avLst/>
          </a:prstGeom>
        </p:spPr>
        <p:txBody>
          <a:bodyPr anchor="t" rtlCol="false" tIns="0" lIns="0" bIns="0" rIns="0">
            <a:spAutoFit/>
          </a:bodyPr>
          <a:lstStyle/>
          <a:p>
            <a:pPr algn="ctr">
              <a:lnSpc>
                <a:spcPts val="2760"/>
              </a:lnSpc>
            </a:pPr>
            <a:r>
              <a:rPr lang="en-US" sz="3000" spc="-171">
                <a:solidFill>
                  <a:srgbClr val="FFFFFF"/>
                </a:solidFill>
                <a:latin typeface="TT Milks Casual 700 One"/>
                <a:ea typeface="TT Milks Casual 700 One"/>
                <a:cs typeface="TT Milks Casual 700 One"/>
                <a:sym typeface="TT Milks Casual 700 One"/>
              </a:rPr>
              <a:t>AND THEN LOAD THEM ALL TO DEVELOP THE MODEL INTO STREAMLIT WEB APP</a:t>
            </a:r>
          </a:p>
        </p:txBody>
      </p:sp>
      <p:sp>
        <p:nvSpPr>
          <p:cNvPr name="Freeform 18" id="18"/>
          <p:cNvSpPr/>
          <p:nvPr/>
        </p:nvSpPr>
        <p:spPr>
          <a:xfrm flipH="false" flipV="false" rot="0">
            <a:off x="0" y="0"/>
            <a:ext cx="2476786" cy="2084360"/>
          </a:xfrm>
          <a:custGeom>
            <a:avLst/>
            <a:gdLst/>
            <a:ahLst/>
            <a:cxnLst/>
            <a:rect r="r" b="b" t="t" l="l"/>
            <a:pathLst>
              <a:path h="2084360" w="2476786">
                <a:moveTo>
                  <a:pt x="0" y="0"/>
                </a:moveTo>
                <a:lnTo>
                  <a:pt x="2476786" y="0"/>
                </a:lnTo>
                <a:lnTo>
                  <a:pt x="2476786" y="2084360"/>
                </a:lnTo>
                <a:lnTo>
                  <a:pt x="0" y="2084360"/>
                </a:lnTo>
                <a:lnTo>
                  <a:pt x="0" y="0"/>
                </a:lnTo>
                <a:close/>
              </a:path>
            </a:pathLst>
          </a:custGeom>
          <a:blipFill>
            <a:blip r:embed="rId19"/>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TextBox 3" id="3"/>
          <p:cNvSpPr txBox="true"/>
          <p:nvPr/>
        </p:nvSpPr>
        <p:spPr>
          <a:xfrm rot="0">
            <a:off x="4749747" y="742950"/>
            <a:ext cx="8788506" cy="1276350"/>
          </a:xfrm>
          <a:prstGeom prst="rect">
            <a:avLst/>
          </a:prstGeom>
        </p:spPr>
        <p:txBody>
          <a:bodyPr anchor="t" rtlCol="false" tIns="0" lIns="0" bIns="0" rIns="0">
            <a:spAutoFit/>
          </a:bodyPr>
          <a:lstStyle/>
          <a:p>
            <a:pPr algn="ctr" marL="0" indent="0" lvl="0">
              <a:lnSpc>
                <a:spcPts val="4800"/>
              </a:lnSpc>
              <a:spcBef>
                <a:spcPct val="0"/>
              </a:spcBef>
            </a:pPr>
            <a:r>
              <a:rPr lang="en-US" sz="5000">
                <a:solidFill>
                  <a:srgbClr val="FFFFFF"/>
                </a:solidFill>
                <a:latin typeface="TT Milks Casual 700 One"/>
                <a:ea typeface="TT Milks Casual 700 One"/>
                <a:cs typeface="TT Milks Casual 700 One"/>
                <a:sym typeface="TT Milks Casual 700 One"/>
              </a:rPr>
              <a:t>STREAMLIT WEB APP - INPUT FROM EXCEL</a:t>
            </a:r>
          </a:p>
        </p:txBody>
      </p:sp>
      <p:sp>
        <p:nvSpPr>
          <p:cNvPr name="Freeform 4" id="4"/>
          <p:cNvSpPr/>
          <p:nvPr/>
        </p:nvSpPr>
        <p:spPr>
          <a:xfrm flipH="false" flipV="false" rot="0">
            <a:off x="12632073" y="8828796"/>
            <a:ext cx="6517111" cy="2916407"/>
          </a:xfrm>
          <a:custGeom>
            <a:avLst/>
            <a:gdLst/>
            <a:ahLst/>
            <a:cxnLst/>
            <a:rect r="r" b="b" t="t" l="l"/>
            <a:pathLst>
              <a:path h="2916407" w="6517111">
                <a:moveTo>
                  <a:pt x="0" y="0"/>
                </a:moveTo>
                <a:lnTo>
                  <a:pt x="6517111" y="0"/>
                </a:lnTo>
                <a:lnTo>
                  <a:pt x="6517111" y="2916408"/>
                </a:lnTo>
                <a:lnTo>
                  <a:pt x="0" y="2916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82643" y="-567545"/>
            <a:ext cx="6670249" cy="1592522"/>
          </a:xfrm>
          <a:custGeom>
            <a:avLst/>
            <a:gdLst/>
            <a:ahLst/>
            <a:cxnLst/>
            <a:rect r="r" b="b" t="t" l="l"/>
            <a:pathLst>
              <a:path h="1592522" w="6670249">
                <a:moveTo>
                  <a:pt x="0" y="0"/>
                </a:moveTo>
                <a:lnTo>
                  <a:pt x="6670249" y="0"/>
                </a:lnTo>
                <a:lnTo>
                  <a:pt x="6670249" y="1592522"/>
                </a:lnTo>
                <a:lnTo>
                  <a:pt x="0" y="1592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59300" y="1779686"/>
            <a:ext cx="2446977" cy="2939311"/>
          </a:xfrm>
          <a:custGeom>
            <a:avLst/>
            <a:gdLst/>
            <a:ahLst/>
            <a:cxnLst/>
            <a:rect r="r" b="b" t="t" l="l"/>
            <a:pathLst>
              <a:path h="2939311" w="2446977">
                <a:moveTo>
                  <a:pt x="0" y="0"/>
                </a:moveTo>
                <a:lnTo>
                  <a:pt x="2446977" y="0"/>
                </a:lnTo>
                <a:lnTo>
                  <a:pt x="2446977" y="2939311"/>
                </a:lnTo>
                <a:lnTo>
                  <a:pt x="0" y="2939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052402" y="-412187"/>
            <a:ext cx="5416435" cy="827237"/>
          </a:xfrm>
          <a:custGeom>
            <a:avLst/>
            <a:gdLst/>
            <a:ahLst/>
            <a:cxnLst/>
            <a:rect r="r" b="b" t="t" l="l"/>
            <a:pathLst>
              <a:path h="827237" w="5416435">
                <a:moveTo>
                  <a:pt x="0" y="0"/>
                </a:moveTo>
                <a:lnTo>
                  <a:pt x="5416435" y="0"/>
                </a:lnTo>
                <a:lnTo>
                  <a:pt x="5416435" y="827238"/>
                </a:lnTo>
                <a:lnTo>
                  <a:pt x="0" y="827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729948" y="9258300"/>
            <a:ext cx="6242672" cy="1771358"/>
          </a:xfrm>
          <a:custGeom>
            <a:avLst/>
            <a:gdLst/>
            <a:ahLst/>
            <a:cxnLst/>
            <a:rect r="r" b="b" t="t" l="l"/>
            <a:pathLst>
              <a:path h="1771358" w="6242672">
                <a:moveTo>
                  <a:pt x="0" y="0"/>
                </a:moveTo>
                <a:lnTo>
                  <a:pt x="6242672" y="0"/>
                </a:lnTo>
                <a:lnTo>
                  <a:pt x="6242672" y="1771358"/>
                </a:lnTo>
                <a:lnTo>
                  <a:pt x="0" y="1771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4375121" y="9558221"/>
            <a:ext cx="6397553" cy="2942875"/>
          </a:xfrm>
          <a:custGeom>
            <a:avLst/>
            <a:gdLst/>
            <a:ahLst/>
            <a:cxnLst/>
            <a:rect r="r" b="b" t="t" l="l"/>
            <a:pathLst>
              <a:path h="2942875" w="6397553">
                <a:moveTo>
                  <a:pt x="0" y="0"/>
                </a:moveTo>
                <a:lnTo>
                  <a:pt x="6397554" y="0"/>
                </a:lnTo>
                <a:lnTo>
                  <a:pt x="6397554" y="2942874"/>
                </a:lnTo>
                <a:lnTo>
                  <a:pt x="0" y="29428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10800000">
            <a:off x="13393131" y="-2821861"/>
            <a:ext cx="3866169" cy="3846838"/>
          </a:xfrm>
          <a:custGeom>
            <a:avLst/>
            <a:gdLst/>
            <a:ahLst/>
            <a:cxnLst/>
            <a:rect r="r" b="b" t="t" l="l"/>
            <a:pathLst>
              <a:path h="3846838" w="3866169">
                <a:moveTo>
                  <a:pt x="0" y="0"/>
                </a:moveTo>
                <a:lnTo>
                  <a:pt x="3866169" y="0"/>
                </a:lnTo>
                <a:lnTo>
                  <a:pt x="3866169" y="3846838"/>
                </a:lnTo>
                <a:lnTo>
                  <a:pt x="0" y="38468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4907893" y="4960948"/>
            <a:ext cx="6397553" cy="2942875"/>
          </a:xfrm>
          <a:custGeom>
            <a:avLst/>
            <a:gdLst/>
            <a:ahLst/>
            <a:cxnLst/>
            <a:rect r="r" b="b" t="t" l="l"/>
            <a:pathLst>
              <a:path h="2942875" w="6397553">
                <a:moveTo>
                  <a:pt x="0" y="0"/>
                </a:moveTo>
                <a:lnTo>
                  <a:pt x="6397553" y="0"/>
                </a:lnTo>
                <a:lnTo>
                  <a:pt x="6397553" y="2942874"/>
                </a:lnTo>
                <a:lnTo>
                  <a:pt x="0" y="29428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0">
            <a:off x="3771617" y="2247900"/>
            <a:ext cx="10744766" cy="7585127"/>
          </a:xfrm>
          <a:custGeom>
            <a:avLst/>
            <a:gdLst/>
            <a:ahLst/>
            <a:cxnLst/>
            <a:rect r="r" b="b" t="t" l="l"/>
            <a:pathLst>
              <a:path h="7585127" w="10744766">
                <a:moveTo>
                  <a:pt x="0" y="0"/>
                </a:moveTo>
                <a:lnTo>
                  <a:pt x="10744766" y="0"/>
                </a:lnTo>
                <a:lnTo>
                  <a:pt x="10744766" y="7585127"/>
                </a:lnTo>
                <a:lnTo>
                  <a:pt x="0" y="7585127"/>
                </a:lnTo>
                <a:lnTo>
                  <a:pt x="0" y="0"/>
                </a:lnTo>
                <a:close/>
              </a:path>
            </a:pathLst>
          </a:custGeom>
          <a:blipFill>
            <a:blip r:embed="rId1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TextBox 3" id="3"/>
          <p:cNvSpPr txBox="true"/>
          <p:nvPr/>
        </p:nvSpPr>
        <p:spPr>
          <a:xfrm rot="0">
            <a:off x="4749747" y="742950"/>
            <a:ext cx="8788506" cy="1276350"/>
          </a:xfrm>
          <a:prstGeom prst="rect">
            <a:avLst/>
          </a:prstGeom>
        </p:spPr>
        <p:txBody>
          <a:bodyPr anchor="t" rtlCol="false" tIns="0" lIns="0" bIns="0" rIns="0">
            <a:spAutoFit/>
          </a:bodyPr>
          <a:lstStyle/>
          <a:p>
            <a:pPr algn="ctr" marL="0" indent="0" lvl="0">
              <a:lnSpc>
                <a:spcPts val="4800"/>
              </a:lnSpc>
              <a:spcBef>
                <a:spcPct val="0"/>
              </a:spcBef>
            </a:pPr>
            <a:r>
              <a:rPr lang="en-US" sz="5000">
                <a:solidFill>
                  <a:srgbClr val="FFFFFF"/>
                </a:solidFill>
                <a:latin typeface="TT Milks Casual 700 One"/>
                <a:ea typeface="TT Milks Casual 700 One"/>
                <a:cs typeface="TT Milks Casual 700 One"/>
                <a:sym typeface="TT Milks Casual 700 One"/>
              </a:rPr>
              <a:t>STREAMLIT WEB APP - INPUT MANUAL</a:t>
            </a:r>
          </a:p>
        </p:txBody>
      </p:sp>
      <p:sp>
        <p:nvSpPr>
          <p:cNvPr name="Freeform 4" id="4"/>
          <p:cNvSpPr/>
          <p:nvPr/>
        </p:nvSpPr>
        <p:spPr>
          <a:xfrm flipH="false" flipV="false" rot="0">
            <a:off x="12632073" y="8828796"/>
            <a:ext cx="6517111" cy="2916407"/>
          </a:xfrm>
          <a:custGeom>
            <a:avLst/>
            <a:gdLst/>
            <a:ahLst/>
            <a:cxnLst/>
            <a:rect r="r" b="b" t="t" l="l"/>
            <a:pathLst>
              <a:path h="2916407" w="6517111">
                <a:moveTo>
                  <a:pt x="0" y="0"/>
                </a:moveTo>
                <a:lnTo>
                  <a:pt x="6517111" y="0"/>
                </a:lnTo>
                <a:lnTo>
                  <a:pt x="6517111" y="2916408"/>
                </a:lnTo>
                <a:lnTo>
                  <a:pt x="0" y="2916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82643" y="-567545"/>
            <a:ext cx="6670249" cy="1592522"/>
          </a:xfrm>
          <a:custGeom>
            <a:avLst/>
            <a:gdLst/>
            <a:ahLst/>
            <a:cxnLst/>
            <a:rect r="r" b="b" t="t" l="l"/>
            <a:pathLst>
              <a:path h="1592522" w="6670249">
                <a:moveTo>
                  <a:pt x="0" y="0"/>
                </a:moveTo>
                <a:lnTo>
                  <a:pt x="6670249" y="0"/>
                </a:lnTo>
                <a:lnTo>
                  <a:pt x="6670249" y="1592522"/>
                </a:lnTo>
                <a:lnTo>
                  <a:pt x="0" y="1592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59300" y="1779686"/>
            <a:ext cx="2446977" cy="2939311"/>
          </a:xfrm>
          <a:custGeom>
            <a:avLst/>
            <a:gdLst/>
            <a:ahLst/>
            <a:cxnLst/>
            <a:rect r="r" b="b" t="t" l="l"/>
            <a:pathLst>
              <a:path h="2939311" w="2446977">
                <a:moveTo>
                  <a:pt x="0" y="0"/>
                </a:moveTo>
                <a:lnTo>
                  <a:pt x="2446977" y="0"/>
                </a:lnTo>
                <a:lnTo>
                  <a:pt x="2446977" y="2939311"/>
                </a:lnTo>
                <a:lnTo>
                  <a:pt x="0" y="2939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052402" y="-412187"/>
            <a:ext cx="5416435" cy="827237"/>
          </a:xfrm>
          <a:custGeom>
            <a:avLst/>
            <a:gdLst/>
            <a:ahLst/>
            <a:cxnLst/>
            <a:rect r="r" b="b" t="t" l="l"/>
            <a:pathLst>
              <a:path h="827237" w="5416435">
                <a:moveTo>
                  <a:pt x="0" y="0"/>
                </a:moveTo>
                <a:lnTo>
                  <a:pt x="5416435" y="0"/>
                </a:lnTo>
                <a:lnTo>
                  <a:pt x="5416435" y="827238"/>
                </a:lnTo>
                <a:lnTo>
                  <a:pt x="0" y="827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729948" y="9258300"/>
            <a:ext cx="6242672" cy="1771358"/>
          </a:xfrm>
          <a:custGeom>
            <a:avLst/>
            <a:gdLst/>
            <a:ahLst/>
            <a:cxnLst/>
            <a:rect r="r" b="b" t="t" l="l"/>
            <a:pathLst>
              <a:path h="1771358" w="6242672">
                <a:moveTo>
                  <a:pt x="0" y="0"/>
                </a:moveTo>
                <a:lnTo>
                  <a:pt x="6242672" y="0"/>
                </a:lnTo>
                <a:lnTo>
                  <a:pt x="6242672" y="1771358"/>
                </a:lnTo>
                <a:lnTo>
                  <a:pt x="0" y="1771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4375121" y="9558221"/>
            <a:ext cx="6397553" cy="2942875"/>
          </a:xfrm>
          <a:custGeom>
            <a:avLst/>
            <a:gdLst/>
            <a:ahLst/>
            <a:cxnLst/>
            <a:rect r="r" b="b" t="t" l="l"/>
            <a:pathLst>
              <a:path h="2942875" w="6397553">
                <a:moveTo>
                  <a:pt x="0" y="0"/>
                </a:moveTo>
                <a:lnTo>
                  <a:pt x="6397554" y="0"/>
                </a:lnTo>
                <a:lnTo>
                  <a:pt x="6397554" y="2942874"/>
                </a:lnTo>
                <a:lnTo>
                  <a:pt x="0" y="29428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10800000">
            <a:off x="13393131" y="-2821861"/>
            <a:ext cx="3866169" cy="3846838"/>
          </a:xfrm>
          <a:custGeom>
            <a:avLst/>
            <a:gdLst/>
            <a:ahLst/>
            <a:cxnLst/>
            <a:rect r="r" b="b" t="t" l="l"/>
            <a:pathLst>
              <a:path h="3846838" w="3866169">
                <a:moveTo>
                  <a:pt x="0" y="0"/>
                </a:moveTo>
                <a:lnTo>
                  <a:pt x="3866169" y="0"/>
                </a:lnTo>
                <a:lnTo>
                  <a:pt x="3866169" y="3846838"/>
                </a:lnTo>
                <a:lnTo>
                  <a:pt x="0" y="38468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4907893" y="4960948"/>
            <a:ext cx="6397553" cy="2942875"/>
          </a:xfrm>
          <a:custGeom>
            <a:avLst/>
            <a:gdLst/>
            <a:ahLst/>
            <a:cxnLst/>
            <a:rect r="r" b="b" t="t" l="l"/>
            <a:pathLst>
              <a:path h="2942875" w="6397553">
                <a:moveTo>
                  <a:pt x="0" y="0"/>
                </a:moveTo>
                <a:lnTo>
                  <a:pt x="6397553" y="0"/>
                </a:lnTo>
                <a:lnTo>
                  <a:pt x="6397553" y="2942874"/>
                </a:lnTo>
                <a:lnTo>
                  <a:pt x="0" y="29428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0">
            <a:off x="3707104" y="2339147"/>
            <a:ext cx="10873792" cy="7219073"/>
          </a:xfrm>
          <a:custGeom>
            <a:avLst/>
            <a:gdLst/>
            <a:ahLst/>
            <a:cxnLst/>
            <a:rect r="r" b="b" t="t" l="l"/>
            <a:pathLst>
              <a:path h="7219073" w="10873792">
                <a:moveTo>
                  <a:pt x="0" y="0"/>
                </a:moveTo>
                <a:lnTo>
                  <a:pt x="10873792" y="0"/>
                </a:lnTo>
                <a:lnTo>
                  <a:pt x="10873792" y="7219074"/>
                </a:lnTo>
                <a:lnTo>
                  <a:pt x="0" y="7219074"/>
                </a:lnTo>
                <a:lnTo>
                  <a:pt x="0" y="0"/>
                </a:lnTo>
                <a:close/>
              </a:path>
            </a:pathLst>
          </a:custGeom>
          <a:blipFill>
            <a:blip r:embed="rId17"/>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TextBox 3" id="3"/>
          <p:cNvSpPr txBox="true"/>
          <p:nvPr/>
        </p:nvSpPr>
        <p:spPr>
          <a:xfrm rot="0">
            <a:off x="4749747" y="742950"/>
            <a:ext cx="8788506" cy="1276350"/>
          </a:xfrm>
          <a:prstGeom prst="rect">
            <a:avLst/>
          </a:prstGeom>
        </p:spPr>
        <p:txBody>
          <a:bodyPr anchor="t" rtlCol="false" tIns="0" lIns="0" bIns="0" rIns="0">
            <a:spAutoFit/>
          </a:bodyPr>
          <a:lstStyle/>
          <a:p>
            <a:pPr algn="ctr" marL="0" indent="0" lvl="0">
              <a:lnSpc>
                <a:spcPts val="4800"/>
              </a:lnSpc>
              <a:spcBef>
                <a:spcPct val="0"/>
              </a:spcBef>
            </a:pPr>
            <a:r>
              <a:rPr lang="en-US" sz="5000">
                <a:solidFill>
                  <a:srgbClr val="FFFFFF"/>
                </a:solidFill>
                <a:latin typeface="TT Milks Casual 700 One"/>
                <a:ea typeface="TT Milks Casual 700 One"/>
                <a:cs typeface="TT Milks Casual 700 One"/>
                <a:sym typeface="TT Milks Casual 700 One"/>
              </a:rPr>
              <a:t>STREAMLIT WEB APP - VISUALIZATION</a:t>
            </a:r>
          </a:p>
        </p:txBody>
      </p:sp>
      <p:sp>
        <p:nvSpPr>
          <p:cNvPr name="Freeform 4" id="4"/>
          <p:cNvSpPr/>
          <p:nvPr/>
        </p:nvSpPr>
        <p:spPr>
          <a:xfrm flipH="false" flipV="false" rot="0">
            <a:off x="12632073" y="8828796"/>
            <a:ext cx="6517111" cy="2916407"/>
          </a:xfrm>
          <a:custGeom>
            <a:avLst/>
            <a:gdLst/>
            <a:ahLst/>
            <a:cxnLst/>
            <a:rect r="r" b="b" t="t" l="l"/>
            <a:pathLst>
              <a:path h="2916407" w="6517111">
                <a:moveTo>
                  <a:pt x="0" y="0"/>
                </a:moveTo>
                <a:lnTo>
                  <a:pt x="6517111" y="0"/>
                </a:lnTo>
                <a:lnTo>
                  <a:pt x="6517111" y="2916408"/>
                </a:lnTo>
                <a:lnTo>
                  <a:pt x="0" y="2916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82643" y="-567545"/>
            <a:ext cx="6670249" cy="1592522"/>
          </a:xfrm>
          <a:custGeom>
            <a:avLst/>
            <a:gdLst/>
            <a:ahLst/>
            <a:cxnLst/>
            <a:rect r="r" b="b" t="t" l="l"/>
            <a:pathLst>
              <a:path h="1592522" w="6670249">
                <a:moveTo>
                  <a:pt x="0" y="0"/>
                </a:moveTo>
                <a:lnTo>
                  <a:pt x="6670249" y="0"/>
                </a:lnTo>
                <a:lnTo>
                  <a:pt x="6670249" y="1592522"/>
                </a:lnTo>
                <a:lnTo>
                  <a:pt x="0" y="1592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59300" y="1779686"/>
            <a:ext cx="2446977" cy="2939311"/>
          </a:xfrm>
          <a:custGeom>
            <a:avLst/>
            <a:gdLst/>
            <a:ahLst/>
            <a:cxnLst/>
            <a:rect r="r" b="b" t="t" l="l"/>
            <a:pathLst>
              <a:path h="2939311" w="2446977">
                <a:moveTo>
                  <a:pt x="0" y="0"/>
                </a:moveTo>
                <a:lnTo>
                  <a:pt x="2446977" y="0"/>
                </a:lnTo>
                <a:lnTo>
                  <a:pt x="2446977" y="2939311"/>
                </a:lnTo>
                <a:lnTo>
                  <a:pt x="0" y="2939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052402" y="-412187"/>
            <a:ext cx="5416435" cy="827237"/>
          </a:xfrm>
          <a:custGeom>
            <a:avLst/>
            <a:gdLst/>
            <a:ahLst/>
            <a:cxnLst/>
            <a:rect r="r" b="b" t="t" l="l"/>
            <a:pathLst>
              <a:path h="827237" w="5416435">
                <a:moveTo>
                  <a:pt x="0" y="0"/>
                </a:moveTo>
                <a:lnTo>
                  <a:pt x="5416435" y="0"/>
                </a:lnTo>
                <a:lnTo>
                  <a:pt x="5416435" y="827238"/>
                </a:lnTo>
                <a:lnTo>
                  <a:pt x="0" y="827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729948" y="9258300"/>
            <a:ext cx="6242672" cy="1771358"/>
          </a:xfrm>
          <a:custGeom>
            <a:avLst/>
            <a:gdLst/>
            <a:ahLst/>
            <a:cxnLst/>
            <a:rect r="r" b="b" t="t" l="l"/>
            <a:pathLst>
              <a:path h="1771358" w="6242672">
                <a:moveTo>
                  <a:pt x="0" y="0"/>
                </a:moveTo>
                <a:lnTo>
                  <a:pt x="6242672" y="0"/>
                </a:lnTo>
                <a:lnTo>
                  <a:pt x="6242672" y="1771358"/>
                </a:lnTo>
                <a:lnTo>
                  <a:pt x="0" y="1771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4375121" y="9558221"/>
            <a:ext cx="6397553" cy="2942875"/>
          </a:xfrm>
          <a:custGeom>
            <a:avLst/>
            <a:gdLst/>
            <a:ahLst/>
            <a:cxnLst/>
            <a:rect r="r" b="b" t="t" l="l"/>
            <a:pathLst>
              <a:path h="2942875" w="6397553">
                <a:moveTo>
                  <a:pt x="0" y="0"/>
                </a:moveTo>
                <a:lnTo>
                  <a:pt x="6397554" y="0"/>
                </a:lnTo>
                <a:lnTo>
                  <a:pt x="6397554" y="2942874"/>
                </a:lnTo>
                <a:lnTo>
                  <a:pt x="0" y="29428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10800000">
            <a:off x="13393131" y="-2821861"/>
            <a:ext cx="3866169" cy="3846838"/>
          </a:xfrm>
          <a:custGeom>
            <a:avLst/>
            <a:gdLst/>
            <a:ahLst/>
            <a:cxnLst/>
            <a:rect r="r" b="b" t="t" l="l"/>
            <a:pathLst>
              <a:path h="3846838" w="3866169">
                <a:moveTo>
                  <a:pt x="0" y="0"/>
                </a:moveTo>
                <a:lnTo>
                  <a:pt x="3866169" y="0"/>
                </a:lnTo>
                <a:lnTo>
                  <a:pt x="3866169" y="3846838"/>
                </a:lnTo>
                <a:lnTo>
                  <a:pt x="0" y="38468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4907893" y="4960948"/>
            <a:ext cx="6397553" cy="2942875"/>
          </a:xfrm>
          <a:custGeom>
            <a:avLst/>
            <a:gdLst/>
            <a:ahLst/>
            <a:cxnLst/>
            <a:rect r="r" b="b" t="t" l="l"/>
            <a:pathLst>
              <a:path h="2942875" w="6397553">
                <a:moveTo>
                  <a:pt x="0" y="0"/>
                </a:moveTo>
                <a:lnTo>
                  <a:pt x="6397553" y="0"/>
                </a:lnTo>
                <a:lnTo>
                  <a:pt x="6397553" y="2942874"/>
                </a:lnTo>
                <a:lnTo>
                  <a:pt x="0" y="29428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0">
            <a:off x="-22796" y="2635200"/>
            <a:ext cx="9783415" cy="6007200"/>
          </a:xfrm>
          <a:custGeom>
            <a:avLst/>
            <a:gdLst/>
            <a:ahLst/>
            <a:cxnLst/>
            <a:rect r="r" b="b" t="t" l="l"/>
            <a:pathLst>
              <a:path h="6007200" w="9783415">
                <a:moveTo>
                  <a:pt x="0" y="0"/>
                </a:moveTo>
                <a:lnTo>
                  <a:pt x="9783415" y="0"/>
                </a:lnTo>
                <a:lnTo>
                  <a:pt x="9783415" y="6007200"/>
                </a:lnTo>
                <a:lnTo>
                  <a:pt x="0" y="6007200"/>
                </a:lnTo>
                <a:lnTo>
                  <a:pt x="0" y="0"/>
                </a:lnTo>
                <a:close/>
              </a:path>
            </a:pathLst>
          </a:custGeom>
          <a:blipFill>
            <a:blip r:embed="rId17"/>
            <a:stretch>
              <a:fillRect l="0" t="0" r="0" b="0"/>
            </a:stretch>
          </a:blipFill>
        </p:spPr>
      </p:sp>
      <p:sp>
        <p:nvSpPr>
          <p:cNvPr name="Freeform 13" id="13"/>
          <p:cNvSpPr/>
          <p:nvPr/>
        </p:nvSpPr>
        <p:spPr>
          <a:xfrm flipH="false" flipV="false" rot="0">
            <a:off x="9895672" y="2624824"/>
            <a:ext cx="8392328" cy="6017576"/>
          </a:xfrm>
          <a:custGeom>
            <a:avLst/>
            <a:gdLst/>
            <a:ahLst/>
            <a:cxnLst/>
            <a:rect r="r" b="b" t="t" l="l"/>
            <a:pathLst>
              <a:path h="6017576" w="8392328">
                <a:moveTo>
                  <a:pt x="0" y="0"/>
                </a:moveTo>
                <a:lnTo>
                  <a:pt x="8392328" y="0"/>
                </a:lnTo>
                <a:lnTo>
                  <a:pt x="8392328" y="6017576"/>
                </a:lnTo>
                <a:lnTo>
                  <a:pt x="0" y="6017576"/>
                </a:lnTo>
                <a:lnTo>
                  <a:pt x="0" y="0"/>
                </a:lnTo>
                <a:close/>
              </a:path>
            </a:pathLst>
          </a:custGeom>
          <a:blipFill>
            <a:blip r:embed="rId18"/>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Freeform 3" id="3"/>
          <p:cNvSpPr/>
          <p:nvPr/>
        </p:nvSpPr>
        <p:spPr>
          <a:xfrm flipH="false" flipV="false" rot="0">
            <a:off x="12496043" y="8985429"/>
            <a:ext cx="6517111" cy="2916407"/>
          </a:xfrm>
          <a:custGeom>
            <a:avLst/>
            <a:gdLst/>
            <a:ahLst/>
            <a:cxnLst/>
            <a:rect r="r" b="b" t="t" l="l"/>
            <a:pathLst>
              <a:path h="2916407" w="6517111">
                <a:moveTo>
                  <a:pt x="0" y="0"/>
                </a:moveTo>
                <a:lnTo>
                  <a:pt x="6517111" y="0"/>
                </a:lnTo>
                <a:lnTo>
                  <a:pt x="6517111" y="2916407"/>
                </a:lnTo>
                <a:lnTo>
                  <a:pt x="0" y="29164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4967" y="-743084"/>
            <a:ext cx="6670249" cy="1592522"/>
          </a:xfrm>
          <a:custGeom>
            <a:avLst/>
            <a:gdLst/>
            <a:ahLst/>
            <a:cxnLst/>
            <a:rect r="r" b="b" t="t" l="l"/>
            <a:pathLst>
              <a:path h="1592522" w="6670249">
                <a:moveTo>
                  <a:pt x="0" y="0"/>
                </a:moveTo>
                <a:lnTo>
                  <a:pt x="6670249" y="0"/>
                </a:lnTo>
                <a:lnTo>
                  <a:pt x="6670249" y="1592522"/>
                </a:lnTo>
                <a:lnTo>
                  <a:pt x="0" y="1592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259300" y="741599"/>
            <a:ext cx="2446977" cy="2939311"/>
          </a:xfrm>
          <a:custGeom>
            <a:avLst/>
            <a:gdLst/>
            <a:ahLst/>
            <a:cxnLst/>
            <a:rect r="r" b="b" t="t" l="l"/>
            <a:pathLst>
              <a:path h="2939311" w="2446977">
                <a:moveTo>
                  <a:pt x="0" y="0"/>
                </a:moveTo>
                <a:lnTo>
                  <a:pt x="2446977" y="0"/>
                </a:lnTo>
                <a:lnTo>
                  <a:pt x="2446977" y="2939311"/>
                </a:lnTo>
                <a:lnTo>
                  <a:pt x="0" y="2939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435782" y="435819"/>
            <a:ext cx="5416435" cy="827237"/>
          </a:xfrm>
          <a:custGeom>
            <a:avLst/>
            <a:gdLst/>
            <a:ahLst/>
            <a:cxnLst/>
            <a:rect r="r" b="b" t="t" l="l"/>
            <a:pathLst>
              <a:path h="827237" w="5416435">
                <a:moveTo>
                  <a:pt x="0" y="0"/>
                </a:moveTo>
                <a:lnTo>
                  <a:pt x="5416436" y="0"/>
                </a:lnTo>
                <a:lnTo>
                  <a:pt x="5416436" y="827238"/>
                </a:lnTo>
                <a:lnTo>
                  <a:pt x="0" y="827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838772" y="9401321"/>
            <a:ext cx="6242672" cy="1771358"/>
          </a:xfrm>
          <a:custGeom>
            <a:avLst/>
            <a:gdLst/>
            <a:ahLst/>
            <a:cxnLst/>
            <a:rect r="r" b="b" t="t" l="l"/>
            <a:pathLst>
              <a:path h="1771358" w="6242672">
                <a:moveTo>
                  <a:pt x="0" y="0"/>
                </a:moveTo>
                <a:lnTo>
                  <a:pt x="6242672" y="0"/>
                </a:lnTo>
                <a:lnTo>
                  <a:pt x="6242672" y="1771358"/>
                </a:lnTo>
                <a:lnTo>
                  <a:pt x="0" y="1771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4781314" y="9258300"/>
            <a:ext cx="5746817" cy="2643536"/>
          </a:xfrm>
          <a:custGeom>
            <a:avLst/>
            <a:gdLst/>
            <a:ahLst/>
            <a:cxnLst/>
            <a:rect r="r" b="b" t="t" l="l"/>
            <a:pathLst>
              <a:path h="2643536" w="5746817">
                <a:moveTo>
                  <a:pt x="0" y="0"/>
                </a:moveTo>
                <a:lnTo>
                  <a:pt x="5746817" y="0"/>
                </a:lnTo>
                <a:lnTo>
                  <a:pt x="5746817"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10800000">
            <a:off x="13157143" y="-2818138"/>
            <a:ext cx="3866169" cy="3846838"/>
          </a:xfrm>
          <a:custGeom>
            <a:avLst/>
            <a:gdLst/>
            <a:ahLst/>
            <a:cxnLst/>
            <a:rect r="r" b="b" t="t" l="l"/>
            <a:pathLst>
              <a:path h="3846838" w="3866169">
                <a:moveTo>
                  <a:pt x="0" y="0"/>
                </a:moveTo>
                <a:lnTo>
                  <a:pt x="3866169" y="0"/>
                </a:lnTo>
                <a:lnTo>
                  <a:pt x="3866169" y="3846838"/>
                </a:lnTo>
                <a:lnTo>
                  <a:pt x="0" y="38468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4241867" y="1416472"/>
            <a:ext cx="5746817" cy="2643536"/>
          </a:xfrm>
          <a:custGeom>
            <a:avLst/>
            <a:gdLst/>
            <a:ahLst/>
            <a:cxnLst/>
            <a:rect r="r" b="b" t="t" l="l"/>
            <a:pathLst>
              <a:path h="2643536" w="5746817">
                <a:moveTo>
                  <a:pt x="0" y="0"/>
                </a:moveTo>
                <a:lnTo>
                  <a:pt x="5746817" y="0"/>
                </a:lnTo>
                <a:lnTo>
                  <a:pt x="5746817"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1" id="11"/>
          <p:cNvSpPr txBox="true"/>
          <p:nvPr/>
        </p:nvSpPr>
        <p:spPr>
          <a:xfrm rot="0">
            <a:off x="6562091" y="3795210"/>
            <a:ext cx="5184520" cy="644525"/>
          </a:xfrm>
          <a:prstGeom prst="rect">
            <a:avLst/>
          </a:prstGeom>
        </p:spPr>
        <p:txBody>
          <a:bodyPr anchor="t" rtlCol="false" tIns="0" lIns="0" bIns="0" rIns="0">
            <a:spAutoFit/>
          </a:bodyPr>
          <a:lstStyle/>
          <a:p>
            <a:pPr algn="ctr">
              <a:lnSpc>
                <a:spcPts val="4600"/>
              </a:lnSpc>
            </a:pPr>
            <a:r>
              <a:rPr lang="en-US" sz="5000" spc="-285">
                <a:solidFill>
                  <a:srgbClr val="FFFFFF"/>
                </a:solidFill>
                <a:latin typeface="TT Milks Casual 700 One"/>
                <a:ea typeface="TT Milks Casual 700 One"/>
                <a:cs typeface="TT Milks Casual 700 One"/>
                <a:sym typeface="TT Milks Casual 700 One"/>
              </a:rPr>
              <a:t>CONNECT WITH ME :</a:t>
            </a:r>
          </a:p>
        </p:txBody>
      </p:sp>
      <p:sp>
        <p:nvSpPr>
          <p:cNvPr name="Freeform 12" id="12"/>
          <p:cNvSpPr/>
          <p:nvPr/>
        </p:nvSpPr>
        <p:spPr>
          <a:xfrm flipH="false" flipV="false" rot="0">
            <a:off x="15414591" y="6341893"/>
            <a:ext cx="5746817" cy="2643536"/>
          </a:xfrm>
          <a:custGeom>
            <a:avLst/>
            <a:gdLst/>
            <a:ahLst/>
            <a:cxnLst/>
            <a:rect r="r" b="b" t="t" l="l"/>
            <a:pathLst>
              <a:path h="2643536" w="5746817">
                <a:moveTo>
                  <a:pt x="0" y="0"/>
                </a:moveTo>
                <a:lnTo>
                  <a:pt x="5746818" y="0"/>
                </a:lnTo>
                <a:lnTo>
                  <a:pt x="5746818" y="2643536"/>
                </a:lnTo>
                <a:lnTo>
                  <a:pt x="0" y="26435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13" id="13"/>
          <p:cNvSpPr txBox="true"/>
          <p:nvPr/>
        </p:nvSpPr>
        <p:spPr>
          <a:xfrm rot="0">
            <a:off x="6968594" y="4956810"/>
            <a:ext cx="4371515" cy="411480"/>
          </a:xfrm>
          <a:prstGeom prst="rect">
            <a:avLst/>
          </a:prstGeom>
        </p:spPr>
        <p:txBody>
          <a:bodyPr anchor="t" rtlCol="false" tIns="0" lIns="0" bIns="0" rIns="0">
            <a:spAutoFit/>
          </a:bodyPr>
          <a:lstStyle/>
          <a:p>
            <a:pPr algn="l" marL="0" indent="0" lvl="0">
              <a:lnSpc>
                <a:spcPts val="3060"/>
              </a:lnSpc>
              <a:spcBef>
                <a:spcPct val="0"/>
              </a:spcBef>
            </a:pPr>
            <a:r>
              <a:rPr lang="en-US" sz="3000" spc="-72">
                <a:solidFill>
                  <a:srgbClr val="303030"/>
                </a:solidFill>
                <a:latin typeface="TT Milks Casual 700 One"/>
                <a:ea typeface="TT Milks Casual 700 One"/>
                <a:cs typeface="TT Milks Casual 700 One"/>
                <a:sym typeface="TT Milks Casual 700 One"/>
              </a:rPr>
              <a:t>ENDAHEN12@GMAIL.COM</a:t>
            </a:r>
          </a:p>
        </p:txBody>
      </p:sp>
      <p:sp>
        <p:nvSpPr>
          <p:cNvPr name="TextBox 14" id="14"/>
          <p:cNvSpPr txBox="true"/>
          <p:nvPr/>
        </p:nvSpPr>
        <p:spPr>
          <a:xfrm rot="0">
            <a:off x="5151560" y="5930413"/>
            <a:ext cx="8005583" cy="411480"/>
          </a:xfrm>
          <a:prstGeom prst="rect">
            <a:avLst/>
          </a:prstGeom>
        </p:spPr>
        <p:txBody>
          <a:bodyPr anchor="t" rtlCol="false" tIns="0" lIns="0" bIns="0" rIns="0">
            <a:spAutoFit/>
          </a:bodyPr>
          <a:lstStyle/>
          <a:p>
            <a:pPr algn="l" marL="0" indent="0" lvl="0">
              <a:lnSpc>
                <a:spcPts val="3060"/>
              </a:lnSpc>
              <a:spcBef>
                <a:spcPct val="0"/>
              </a:spcBef>
            </a:pPr>
            <a:r>
              <a:rPr lang="en-US" sz="3000" spc="-72">
                <a:solidFill>
                  <a:srgbClr val="303030"/>
                </a:solidFill>
                <a:latin typeface="TT Milks Casual 700 One"/>
                <a:ea typeface="TT Milks Casual 700 One"/>
                <a:cs typeface="TT Milks Casual 700 One"/>
                <a:sym typeface="TT Milks Casual 700 One"/>
              </a:rPr>
              <a:t>WWW.LINKEDIN.COM/IN/ENDAHRAKHMAWATI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TextBox 3" id="3"/>
          <p:cNvSpPr txBox="true"/>
          <p:nvPr/>
        </p:nvSpPr>
        <p:spPr>
          <a:xfrm rot="0">
            <a:off x="7276044" y="1313685"/>
            <a:ext cx="3735912" cy="1079501"/>
          </a:xfrm>
          <a:prstGeom prst="rect">
            <a:avLst/>
          </a:prstGeom>
        </p:spPr>
        <p:txBody>
          <a:bodyPr anchor="t" rtlCol="false" tIns="0" lIns="0" bIns="0" rIns="0">
            <a:spAutoFit/>
          </a:bodyPr>
          <a:lstStyle/>
          <a:p>
            <a:pPr algn="ctr">
              <a:lnSpc>
                <a:spcPts val="8000"/>
              </a:lnSpc>
            </a:pPr>
            <a:r>
              <a:rPr lang="en-US" sz="8000" spc="-192">
                <a:solidFill>
                  <a:srgbClr val="FFFFFF"/>
                </a:solidFill>
                <a:latin typeface="TT Milks Casual 700 One"/>
                <a:ea typeface="TT Milks Casual 700 One"/>
                <a:cs typeface="TT Milks Casual 700 One"/>
                <a:sym typeface="TT Milks Casual 700 One"/>
              </a:rPr>
              <a:t>TOOLS</a:t>
            </a:r>
          </a:p>
        </p:txBody>
      </p:sp>
      <p:sp>
        <p:nvSpPr>
          <p:cNvPr name="TextBox 4" id="4"/>
          <p:cNvSpPr txBox="true"/>
          <p:nvPr/>
        </p:nvSpPr>
        <p:spPr>
          <a:xfrm rot="0">
            <a:off x="3921953" y="6284232"/>
            <a:ext cx="10444093" cy="2512695"/>
          </a:xfrm>
          <a:prstGeom prst="rect">
            <a:avLst/>
          </a:prstGeom>
        </p:spPr>
        <p:txBody>
          <a:bodyPr anchor="t" rtlCol="false" tIns="0" lIns="0" bIns="0" rIns="0">
            <a:spAutoFit/>
          </a:bodyPr>
          <a:lstStyle/>
          <a:p>
            <a:pPr algn="ctr" marL="0" indent="0" lvl="0">
              <a:lnSpc>
                <a:spcPts val="4890"/>
              </a:lnSpc>
              <a:spcBef>
                <a:spcPct val="0"/>
              </a:spcBef>
            </a:pPr>
            <a:r>
              <a:rPr lang="en-US" sz="3000">
                <a:solidFill>
                  <a:srgbClr val="FFFFFF"/>
                </a:solidFill>
                <a:latin typeface="Agrandir Medium"/>
                <a:ea typeface="Agrandir Medium"/>
                <a:cs typeface="Agrandir Medium"/>
                <a:sym typeface="Agrandir Medium"/>
              </a:rPr>
              <a:t>Our goal is to demonstrate how we achieve an impressive accuracy in classifying breast cancer cases whether </a:t>
            </a:r>
            <a:r>
              <a:rPr lang="en-US" sz="3000">
                <a:solidFill>
                  <a:srgbClr val="FFFFFF"/>
                </a:solidFill>
                <a:latin typeface="Agrandir Medium Italics"/>
                <a:ea typeface="Agrandir Medium Italics"/>
                <a:cs typeface="Agrandir Medium Italics"/>
                <a:sym typeface="Agrandir Medium Italics"/>
              </a:rPr>
              <a:t>BENIGN or MALIGNANT</a:t>
            </a:r>
            <a:r>
              <a:rPr lang="en-US" sz="3000">
                <a:solidFill>
                  <a:srgbClr val="FFFFFF"/>
                </a:solidFill>
                <a:latin typeface="Agrandir Medium"/>
                <a:ea typeface="Agrandir Medium"/>
                <a:cs typeface="Agrandir Medium"/>
                <a:sym typeface="Agrandir Medium"/>
              </a:rPr>
              <a:t> based on comprehensive data analysis and neural networks modeling techniques. </a:t>
            </a:r>
          </a:p>
        </p:txBody>
      </p:sp>
      <p:sp>
        <p:nvSpPr>
          <p:cNvPr name="Freeform 5" id="5"/>
          <p:cNvSpPr/>
          <p:nvPr/>
        </p:nvSpPr>
        <p:spPr>
          <a:xfrm flipH="false" flipV="false" rot="0">
            <a:off x="12468837" y="8685775"/>
            <a:ext cx="6517111" cy="2916407"/>
          </a:xfrm>
          <a:custGeom>
            <a:avLst/>
            <a:gdLst/>
            <a:ahLst/>
            <a:cxnLst/>
            <a:rect r="r" b="b" t="t" l="l"/>
            <a:pathLst>
              <a:path h="2916407" w="6517111">
                <a:moveTo>
                  <a:pt x="0" y="0"/>
                </a:moveTo>
                <a:lnTo>
                  <a:pt x="6517111" y="0"/>
                </a:lnTo>
                <a:lnTo>
                  <a:pt x="6517111" y="2916408"/>
                </a:lnTo>
                <a:lnTo>
                  <a:pt x="0" y="2916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82643" y="-412187"/>
            <a:ext cx="6670249" cy="1592522"/>
          </a:xfrm>
          <a:custGeom>
            <a:avLst/>
            <a:gdLst/>
            <a:ahLst/>
            <a:cxnLst/>
            <a:rect r="r" b="b" t="t" l="l"/>
            <a:pathLst>
              <a:path h="1592522" w="6670249">
                <a:moveTo>
                  <a:pt x="0" y="0"/>
                </a:moveTo>
                <a:lnTo>
                  <a:pt x="6670249" y="0"/>
                </a:lnTo>
                <a:lnTo>
                  <a:pt x="6670249" y="1592522"/>
                </a:lnTo>
                <a:lnTo>
                  <a:pt x="0" y="1592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259300" y="1779686"/>
            <a:ext cx="2446977" cy="2939311"/>
          </a:xfrm>
          <a:custGeom>
            <a:avLst/>
            <a:gdLst/>
            <a:ahLst/>
            <a:cxnLst/>
            <a:rect r="r" b="b" t="t" l="l"/>
            <a:pathLst>
              <a:path h="2939311" w="2446977">
                <a:moveTo>
                  <a:pt x="0" y="0"/>
                </a:moveTo>
                <a:lnTo>
                  <a:pt x="2446977" y="0"/>
                </a:lnTo>
                <a:lnTo>
                  <a:pt x="2446977" y="2939311"/>
                </a:lnTo>
                <a:lnTo>
                  <a:pt x="0" y="2939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052402" y="589234"/>
            <a:ext cx="5416435" cy="827237"/>
          </a:xfrm>
          <a:custGeom>
            <a:avLst/>
            <a:gdLst/>
            <a:ahLst/>
            <a:cxnLst/>
            <a:rect r="r" b="b" t="t" l="l"/>
            <a:pathLst>
              <a:path h="827237" w="5416435">
                <a:moveTo>
                  <a:pt x="0" y="0"/>
                </a:moveTo>
                <a:lnTo>
                  <a:pt x="5416435" y="0"/>
                </a:lnTo>
                <a:lnTo>
                  <a:pt x="5416435" y="827238"/>
                </a:lnTo>
                <a:lnTo>
                  <a:pt x="0" y="827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729948" y="9258300"/>
            <a:ext cx="6242672" cy="1771358"/>
          </a:xfrm>
          <a:custGeom>
            <a:avLst/>
            <a:gdLst/>
            <a:ahLst/>
            <a:cxnLst/>
            <a:rect r="r" b="b" t="t" l="l"/>
            <a:pathLst>
              <a:path h="1771358" w="6242672">
                <a:moveTo>
                  <a:pt x="0" y="0"/>
                </a:moveTo>
                <a:lnTo>
                  <a:pt x="6242672" y="0"/>
                </a:lnTo>
                <a:lnTo>
                  <a:pt x="6242672" y="1771358"/>
                </a:lnTo>
                <a:lnTo>
                  <a:pt x="0" y="1771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4375121" y="9107385"/>
            <a:ext cx="6397553" cy="2942875"/>
          </a:xfrm>
          <a:custGeom>
            <a:avLst/>
            <a:gdLst/>
            <a:ahLst/>
            <a:cxnLst/>
            <a:rect r="r" b="b" t="t" l="l"/>
            <a:pathLst>
              <a:path h="2942875" w="6397553">
                <a:moveTo>
                  <a:pt x="0" y="0"/>
                </a:moveTo>
                <a:lnTo>
                  <a:pt x="6397554" y="0"/>
                </a:lnTo>
                <a:lnTo>
                  <a:pt x="6397554" y="2942875"/>
                </a:lnTo>
                <a:lnTo>
                  <a:pt x="0" y="29428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10800000">
            <a:off x="13216435" y="-2666503"/>
            <a:ext cx="3866169" cy="3846838"/>
          </a:xfrm>
          <a:custGeom>
            <a:avLst/>
            <a:gdLst/>
            <a:ahLst/>
            <a:cxnLst/>
            <a:rect r="r" b="b" t="t" l="l"/>
            <a:pathLst>
              <a:path h="3846838" w="3866169">
                <a:moveTo>
                  <a:pt x="0" y="0"/>
                </a:moveTo>
                <a:lnTo>
                  <a:pt x="3866169" y="0"/>
                </a:lnTo>
                <a:lnTo>
                  <a:pt x="3866169" y="3846838"/>
                </a:lnTo>
                <a:lnTo>
                  <a:pt x="0" y="38468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0">
            <a:off x="-4581420" y="4960948"/>
            <a:ext cx="6397553" cy="2942875"/>
          </a:xfrm>
          <a:custGeom>
            <a:avLst/>
            <a:gdLst/>
            <a:ahLst/>
            <a:cxnLst/>
            <a:rect r="r" b="b" t="t" l="l"/>
            <a:pathLst>
              <a:path h="2942875" w="6397553">
                <a:moveTo>
                  <a:pt x="0" y="0"/>
                </a:moveTo>
                <a:lnTo>
                  <a:pt x="6397553" y="0"/>
                </a:lnTo>
                <a:lnTo>
                  <a:pt x="6397553" y="2942874"/>
                </a:lnTo>
                <a:lnTo>
                  <a:pt x="0" y="29428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3" id="13"/>
          <p:cNvSpPr/>
          <p:nvPr/>
        </p:nvSpPr>
        <p:spPr>
          <a:xfrm flipH="false" flipV="false" rot="0">
            <a:off x="2129535" y="2393186"/>
            <a:ext cx="2766378" cy="1844252"/>
          </a:xfrm>
          <a:custGeom>
            <a:avLst/>
            <a:gdLst/>
            <a:ahLst/>
            <a:cxnLst/>
            <a:rect r="r" b="b" t="t" l="l"/>
            <a:pathLst>
              <a:path h="1844252" w="2766378">
                <a:moveTo>
                  <a:pt x="0" y="0"/>
                </a:moveTo>
                <a:lnTo>
                  <a:pt x="2766378" y="0"/>
                </a:lnTo>
                <a:lnTo>
                  <a:pt x="2766378" y="1844252"/>
                </a:lnTo>
                <a:lnTo>
                  <a:pt x="0" y="1844252"/>
                </a:lnTo>
                <a:lnTo>
                  <a:pt x="0" y="0"/>
                </a:lnTo>
                <a:close/>
              </a:path>
            </a:pathLst>
          </a:custGeom>
          <a:blipFill>
            <a:blip r:embed="rId17"/>
            <a:stretch>
              <a:fillRect l="0" t="0" r="0" b="0"/>
            </a:stretch>
          </a:blipFill>
        </p:spPr>
      </p:sp>
      <p:sp>
        <p:nvSpPr>
          <p:cNvPr name="Freeform 14" id="14"/>
          <p:cNvSpPr/>
          <p:nvPr/>
        </p:nvSpPr>
        <p:spPr>
          <a:xfrm flipH="false" flipV="false" rot="0">
            <a:off x="4077267" y="2393186"/>
            <a:ext cx="3198777" cy="1678199"/>
          </a:xfrm>
          <a:custGeom>
            <a:avLst/>
            <a:gdLst/>
            <a:ahLst/>
            <a:cxnLst/>
            <a:rect r="r" b="b" t="t" l="l"/>
            <a:pathLst>
              <a:path h="1678199" w="3198777">
                <a:moveTo>
                  <a:pt x="0" y="0"/>
                </a:moveTo>
                <a:lnTo>
                  <a:pt x="3198777" y="0"/>
                </a:lnTo>
                <a:lnTo>
                  <a:pt x="3198777" y="1678199"/>
                </a:lnTo>
                <a:lnTo>
                  <a:pt x="0" y="1678199"/>
                </a:lnTo>
                <a:lnTo>
                  <a:pt x="0" y="0"/>
                </a:lnTo>
                <a:close/>
              </a:path>
            </a:pathLst>
          </a:custGeom>
          <a:blipFill>
            <a:blip r:embed="rId18"/>
            <a:stretch>
              <a:fillRect l="0" t="0" r="0" b="0"/>
            </a:stretch>
          </a:blipFill>
        </p:spPr>
      </p:sp>
      <p:sp>
        <p:nvSpPr>
          <p:cNvPr name="Freeform 15" id="15"/>
          <p:cNvSpPr/>
          <p:nvPr/>
        </p:nvSpPr>
        <p:spPr>
          <a:xfrm flipH="false" flipV="false" rot="0">
            <a:off x="6435136" y="2009959"/>
            <a:ext cx="4341702" cy="2444652"/>
          </a:xfrm>
          <a:custGeom>
            <a:avLst/>
            <a:gdLst/>
            <a:ahLst/>
            <a:cxnLst/>
            <a:rect r="r" b="b" t="t" l="l"/>
            <a:pathLst>
              <a:path h="2444652" w="4341702">
                <a:moveTo>
                  <a:pt x="0" y="0"/>
                </a:moveTo>
                <a:lnTo>
                  <a:pt x="4341702" y="0"/>
                </a:lnTo>
                <a:lnTo>
                  <a:pt x="4341702" y="2444652"/>
                </a:lnTo>
                <a:lnTo>
                  <a:pt x="0" y="2444652"/>
                </a:lnTo>
                <a:lnTo>
                  <a:pt x="0" y="0"/>
                </a:lnTo>
                <a:close/>
              </a:path>
            </a:pathLst>
          </a:custGeom>
          <a:blipFill>
            <a:blip r:embed="rId19"/>
            <a:stretch>
              <a:fillRect l="0" t="0" r="0" b="0"/>
            </a:stretch>
          </a:blipFill>
        </p:spPr>
      </p:sp>
      <p:sp>
        <p:nvSpPr>
          <p:cNvPr name="Freeform 16" id="16"/>
          <p:cNvSpPr/>
          <p:nvPr/>
        </p:nvSpPr>
        <p:spPr>
          <a:xfrm flipH="false" flipV="false" rot="0">
            <a:off x="10776838" y="2511632"/>
            <a:ext cx="1441307" cy="1441307"/>
          </a:xfrm>
          <a:custGeom>
            <a:avLst/>
            <a:gdLst/>
            <a:ahLst/>
            <a:cxnLst/>
            <a:rect r="r" b="b" t="t" l="l"/>
            <a:pathLst>
              <a:path h="1441307" w="1441307">
                <a:moveTo>
                  <a:pt x="0" y="0"/>
                </a:moveTo>
                <a:lnTo>
                  <a:pt x="1441307" y="0"/>
                </a:lnTo>
                <a:lnTo>
                  <a:pt x="1441307" y="1441307"/>
                </a:lnTo>
                <a:lnTo>
                  <a:pt x="0" y="1441307"/>
                </a:lnTo>
                <a:lnTo>
                  <a:pt x="0" y="0"/>
                </a:lnTo>
                <a:close/>
              </a:path>
            </a:pathLst>
          </a:custGeom>
          <a:blipFill>
            <a:blip r:embed="rId20"/>
            <a:stretch>
              <a:fillRect l="0" t="0" r="0" b="0"/>
            </a:stretch>
          </a:blipFill>
        </p:spPr>
      </p:sp>
      <p:sp>
        <p:nvSpPr>
          <p:cNvPr name="Freeform 17" id="17"/>
          <p:cNvSpPr/>
          <p:nvPr/>
        </p:nvSpPr>
        <p:spPr>
          <a:xfrm flipH="false" flipV="false" rot="0">
            <a:off x="13216435" y="2630078"/>
            <a:ext cx="2216715" cy="1204415"/>
          </a:xfrm>
          <a:custGeom>
            <a:avLst/>
            <a:gdLst/>
            <a:ahLst/>
            <a:cxnLst/>
            <a:rect r="r" b="b" t="t" l="l"/>
            <a:pathLst>
              <a:path h="1204415" w="2216715">
                <a:moveTo>
                  <a:pt x="0" y="0"/>
                </a:moveTo>
                <a:lnTo>
                  <a:pt x="2216715" y="0"/>
                </a:lnTo>
                <a:lnTo>
                  <a:pt x="2216715" y="1204415"/>
                </a:lnTo>
                <a:lnTo>
                  <a:pt x="0" y="1204415"/>
                </a:lnTo>
                <a:lnTo>
                  <a:pt x="0" y="0"/>
                </a:lnTo>
                <a:close/>
              </a:path>
            </a:pathLst>
          </a:custGeom>
          <a:blipFill>
            <a:blip r:embed="rId21"/>
            <a:stretch>
              <a:fillRect l="0" t="0" r="0" b="0"/>
            </a:stretch>
          </a:blipFill>
        </p:spPr>
      </p:sp>
      <p:sp>
        <p:nvSpPr>
          <p:cNvPr name="TextBox 18" id="18"/>
          <p:cNvSpPr txBox="true"/>
          <p:nvPr/>
        </p:nvSpPr>
        <p:spPr>
          <a:xfrm rot="0">
            <a:off x="7276044" y="5404756"/>
            <a:ext cx="3735912" cy="1079501"/>
          </a:xfrm>
          <a:prstGeom prst="rect">
            <a:avLst/>
          </a:prstGeom>
        </p:spPr>
        <p:txBody>
          <a:bodyPr anchor="t" rtlCol="false" tIns="0" lIns="0" bIns="0" rIns="0">
            <a:spAutoFit/>
          </a:bodyPr>
          <a:lstStyle/>
          <a:p>
            <a:pPr algn="ctr">
              <a:lnSpc>
                <a:spcPts val="8000"/>
              </a:lnSpc>
            </a:pPr>
            <a:r>
              <a:rPr lang="en-US" sz="8000" spc="-192">
                <a:solidFill>
                  <a:srgbClr val="FFFFFF"/>
                </a:solidFill>
                <a:latin typeface="TT Milks Casual 700 One"/>
                <a:ea typeface="TT Milks Casual 700 One"/>
                <a:cs typeface="TT Milks Casual 700 One"/>
                <a:sym typeface="TT Milks Casual 700 One"/>
              </a:rPr>
              <a:t>GOALS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Freeform 3" id="3"/>
          <p:cNvSpPr/>
          <p:nvPr/>
        </p:nvSpPr>
        <p:spPr>
          <a:xfrm flipH="false" flipV="false" rot="0">
            <a:off x="0" y="0"/>
            <a:ext cx="2476786" cy="2084360"/>
          </a:xfrm>
          <a:custGeom>
            <a:avLst/>
            <a:gdLst/>
            <a:ahLst/>
            <a:cxnLst/>
            <a:rect r="r" b="b" t="t" l="l"/>
            <a:pathLst>
              <a:path h="2084360" w="2476786">
                <a:moveTo>
                  <a:pt x="0" y="0"/>
                </a:moveTo>
                <a:lnTo>
                  <a:pt x="2476786" y="0"/>
                </a:lnTo>
                <a:lnTo>
                  <a:pt x="2476786" y="2084360"/>
                </a:lnTo>
                <a:lnTo>
                  <a:pt x="0" y="2084360"/>
                </a:lnTo>
                <a:lnTo>
                  <a:pt x="0" y="0"/>
                </a:lnTo>
                <a:close/>
              </a:path>
            </a:pathLst>
          </a:custGeom>
          <a:blipFill>
            <a:blip r:embed="rId3"/>
            <a:stretch>
              <a:fillRect l="0" t="0" r="0" b="0"/>
            </a:stretch>
          </a:blipFill>
        </p:spPr>
      </p:sp>
      <p:sp>
        <p:nvSpPr>
          <p:cNvPr name="TextBox 4" id="4"/>
          <p:cNvSpPr txBox="true"/>
          <p:nvPr/>
        </p:nvSpPr>
        <p:spPr>
          <a:xfrm rot="0">
            <a:off x="11572722" y="573088"/>
            <a:ext cx="5686578" cy="679450"/>
          </a:xfrm>
          <a:prstGeom prst="rect">
            <a:avLst/>
          </a:prstGeom>
        </p:spPr>
        <p:txBody>
          <a:bodyPr anchor="t" rtlCol="false" tIns="0" lIns="0" bIns="0" rIns="0">
            <a:spAutoFit/>
          </a:bodyPr>
          <a:lstStyle/>
          <a:p>
            <a:pPr algn="r">
              <a:lnSpc>
                <a:spcPts val="5000"/>
              </a:lnSpc>
            </a:pPr>
            <a:r>
              <a:rPr lang="en-US" sz="5000" spc="-120">
                <a:solidFill>
                  <a:srgbClr val="FFFFFF"/>
                </a:solidFill>
                <a:latin typeface="TT Milks Casual 700 One"/>
                <a:ea typeface="TT Milks Casual 700 One"/>
                <a:cs typeface="TT Milks Casual 700 One"/>
                <a:sym typeface="TT Milks Casual 700 One"/>
              </a:rPr>
              <a:t>DATASET OVERVIEW</a:t>
            </a:r>
          </a:p>
        </p:txBody>
      </p:sp>
      <p:sp>
        <p:nvSpPr>
          <p:cNvPr name="TextBox 5" id="5"/>
          <p:cNvSpPr txBox="true"/>
          <p:nvPr/>
        </p:nvSpPr>
        <p:spPr>
          <a:xfrm rot="0">
            <a:off x="6790201" y="1429040"/>
            <a:ext cx="10469099" cy="655320"/>
          </a:xfrm>
          <a:prstGeom prst="rect">
            <a:avLst/>
          </a:prstGeom>
        </p:spPr>
        <p:txBody>
          <a:bodyPr anchor="t" rtlCol="false" tIns="0" lIns="0" bIns="0" rIns="0">
            <a:spAutoFit/>
          </a:bodyPr>
          <a:lstStyle/>
          <a:p>
            <a:pPr algn="l" marL="0" indent="0" lvl="0">
              <a:lnSpc>
                <a:spcPts val="4890"/>
              </a:lnSpc>
              <a:spcBef>
                <a:spcPct val="0"/>
              </a:spcBef>
            </a:pPr>
            <a:r>
              <a:rPr lang="en-US" sz="3000">
                <a:solidFill>
                  <a:srgbClr val="FFFFFF"/>
                </a:solidFill>
                <a:latin typeface="Agrandir Bold"/>
                <a:ea typeface="Agrandir Bold"/>
                <a:cs typeface="Agrandir Bold"/>
                <a:sym typeface="Agrandir Bold"/>
              </a:rPr>
              <a:t>Source : </a:t>
            </a:r>
            <a:r>
              <a:rPr lang="en-US" sz="3000" strike="noStrike" u="sng">
                <a:solidFill>
                  <a:srgbClr val="FFFFFF"/>
                </a:solidFill>
                <a:latin typeface="Agrandir Bold"/>
                <a:ea typeface="Agrandir Bold"/>
                <a:cs typeface="Agrandir Bold"/>
                <a:sym typeface="Agrandir Bold"/>
                <a:hlinkClick r:id="rId4" tooltip="https://www.google.com/url?q=https%3A%2F%2Farchive.ics.uci.edu%2Fml%2Fdatasets%2FBreast%2BCancer%2BWisconsin%2B%2528Diagnostic%2529"/>
              </a:rPr>
              <a:t>Breast Cancer Wisconsin (Diagnostic) Dataset</a:t>
            </a:r>
          </a:p>
        </p:txBody>
      </p:sp>
      <p:sp>
        <p:nvSpPr>
          <p:cNvPr name="TextBox 6" id="6"/>
          <p:cNvSpPr txBox="true"/>
          <p:nvPr/>
        </p:nvSpPr>
        <p:spPr>
          <a:xfrm rot="0">
            <a:off x="686550" y="2588093"/>
            <a:ext cx="16914900" cy="2174601"/>
          </a:xfrm>
          <a:prstGeom prst="rect">
            <a:avLst/>
          </a:prstGeom>
        </p:spPr>
        <p:txBody>
          <a:bodyPr anchor="t" rtlCol="false" tIns="0" lIns="0" bIns="0" rIns="0">
            <a:spAutoFit/>
          </a:bodyPr>
          <a:lstStyle/>
          <a:p>
            <a:pPr algn="l">
              <a:lnSpc>
                <a:spcPts val="4075"/>
              </a:lnSpc>
            </a:pPr>
            <a:r>
              <a:rPr lang="en-US" sz="2500">
                <a:solidFill>
                  <a:srgbClr val="FFFFFF"/>
                </a:solidFill>
                <a:latin typeface="Agrandir"/>
                <a:ea typeface="Agrandir"/>
                <a:cs typeface="Agrandir"/>
                <a:sym typeface="Agrandir"/>
              </a:rPr>
              <a:t>Description:</a:t>
            </a:r>
          </a:p>
          <a:p>
            <a:pPr algn="l" marL="539751" indent="-269876" lvl="1">
              <a:lnSpc>
                <a:spcPts val="4075"/>
              </a:lnSpc>
              <a:buFont typeface="Arial"/>
              <a:buChar char="•"/>
            </a:pPr>
            <a:r>
              <a:rPr lang="en-US" sz="2500">
                <a:solidFill>
                  <a:srgbClr val="FFFFFF"/>
                </a:solidFill>
                <a:latin typeface="Agrandir"/>
                <a:ea typeface="Agrandir"/>
                <a:cs typeface="Agrandir"/>
                <a:sym typeface="Agrandir"/>
              </a:rPr>
              <a:t>Features computed from digitized FNA images of breast masses, describing characteristics of cell nuclei.</a:t>
            </a:r>
          </a:p>
          <a:p>
            <a:pPr algn="l" marL="539751" indent="-269876" lvl="1">
              <a:lnSpc>
                <a:spcPts val="4075"/>
              </a:lnSpc>
              <a:buFont typeface="Arial"/>
              <a:buChar char="•"/>
            </a:pPr>
            <a:r>
              <a:rPr lang="en-US" sz="2500">
                <a:solidFill>
                  <a:srgbClr val="FFFFFF"/>
                </a:solidFill>
                <a:latin typeface="Agrandir"/>
                <a:ea typeface="Agrandir"/>
                <a:cs typeface="Agrandir"/>
                <a:sym typeface="Agrandir"/>
              </a:rPr>
              <a:t>Based on 3-dimensional space described in: K. P. Bennett and O. L. Mangasarian (1992).</a:t>
            </a:r>
          </a:p>
          <a:p>
            <a:pPr algn="l" marL="0" indent="0" lvl="0">
              <a:lnSpc>
                <a:spcPts val="4849"/>
              </a:lnSpc>
              <a:spcBef>
                <a:spcPct val="0"/>
              </a:spcBef>
            </a:pPr>
          </a:p>
        </p:txBody>
      </p:sp>
      <p:sp>
        <p:nvSpPr>
          <p:cNvPr name="TextBox 7" id="7"/>
          <p:cNvSpPr txBox="true"/>
          <p:nvPr/>
        </p:nvSpPr>
        <p:spPr>
          <a:xfrm rot="0">
            <a:off x="686550" y="4591244"/>
            <a:ext cx="6473781" cy="4664075"/>
          </a:xfrm>
          <a:prstGeom prst="rect">
            <a:avLst/>
          </a:prstGeom>
        </p:spPr>
        <p:txBody>
          <a:bodyPr anchor="t" rtlCol="false" tIns="0" lIns="0" bIns="0" rIns="0">
            <a:spAutoFit/>
          </a:bodyPr>
          <a:lstStyle/>
          <a:p>
            <a:pPr algn="l">
              <a:lnSpc>
                <a:spcPts val="4075"/>
              </a:lnSpc>
            </a:pPr>
            <a:r>
              <a:rPr lang="en-US" sz="2500">
                <a:solidFill>
                  <a:srgbClr val="FFFFFF"/>
                </a:solidFill>
                <a:latin typeface="Agrandir"/>
                <a:ea typeface="Agrandir"/>
                <a:cs typeface="Agrandir"/>
                <a:sym typeface="Agrandir"/>
              </a:rPr>
              <a:t>Attribute Information:</a:t>
            </a:r>
          </a:p>
          <a:p>
            <a:pPr algn="l" marL="539751" indent="-269876" lvl="1">
              <a:lnSpc>
                <a:spcPts val="4075"/>
              </a:lnSpc>
              <a:buAutoNum type="arabicPeriod" startAt="1"/>
            </a:pPr>
            <a:r>
              <a:rPr lang="en-US" sz="2500">
                <a:solidFill>
                  <a:srgbClr val="FFFFFF"/>
                </a:solidFill>
                <a:latin typeface="Agrandir"/>
                <a:ea typeface="Agrandir"/>
                <a:cs typeface="Agrandir"/>
                <a:sym typeface="Agrandir"/>
              </a:rPr>
              <a:t>ID number</a:t>
            </a:r>
          </a:p>
          <a:p>
            <a:pPr algn="l" marL="539751" indent="-269876" lvl="1">
              <a:lnSpc>
                <a:spcPts val="4075"/>
              </a:lnSpc>
              <a:buAutoNum type="arabicPeriod" startAt="1"/>
            </a:pPr>
            <a:r>
              <a:rPr lang="en-US" sz="2500">
                <a:solidFill>
                  <a:srgbClr val="FFFFFF"/>
                </a:solidFill>
                <a:latin typeface="Agrandir"/>
                <a:ea typeface="Agrandir"/>
                <a:cs typeface="Agrandir"/>
                <a:sym typeface="Agrandir"/>
              </a:rPr>
              <a:t>Diagnosis: (M = malignant, B = benign)</a:t>
            </a:r>
          </a:p>
          <a:p>
            <a:pPr algn="l" marL="539751" indent="-269876" lvl="1">
              <a:lnSpc>
                <a:spcPts val="4075"/>
              </a:lnSpc>
              <a:buFont typeface="Arial"/>
              <a:buChar char="•"/>
            </a:pPr>
            <a:r>
              <a:rPr lang="en-US" sz="2500">
                <a:solidFill>
                  <a:srgbClr val="FFFFFF"/>
                </a:solidFill>
                <a:latin typeface="Agrandir"/>
                <a:ea typeface="Agrandir"/>
                <a:cs typeface="Agrandir"/>
                <a:sym typeface="Agrandir"/>
              </a:rPr>
              <a:t>Mean features:</a:t>
            </a:r>
          </a:p>
          <a:p>
            <a:pPr algn="l" marL="1079502" indent="-359834" lvl="2">
              <a:lnSpc>
                <a:spcPts val="4075"/>
              </a:lnSpc>
              <a:buFont typeface="Arial"/>
              <a:buChar char="⚬"/>
            </a:pPr>
            <a:r>
              <a:rPr lang="en-US" sz="2500">
                <a:solidFill>
                  <a:srgbClr val="FFFFFF"/>
                </a:solidFill>
                <a:latin typeface="Agrandir"/>
                <a:ea typeface="Agrandir"/>
                <a:cs typeface="Agrandir"/>
                <a:sym typeface="Agrandir"/>
              </a:rPr>
              <a:t>a) Radius</a:t>
            </a:r>
          </a:p>
          <a:p>
            <a:pPr algn="l" marL="1079502" indent="-359834" lvl="2">
              <a:lnSpc>
                <a:spcPts val="4075"/>
              </a:lnSpc>
              <a:buFont typeface="Arial"/>
              <a:buChar char="⚬"/>
            </a:pPr>
            <a:r>
              <a:rPr lang="en-US" sz="2500">
                <a:solidFill>
                  <a:srgbClr val="FFFFFF"/>
                </a:solidFill>
                <a:latin typeface="Agrandir"/>
                <a:ea typeface="Agrandir"/>
                <a:cs typeface="Agrandir"/>
                <a:sym typeface="Agrandir"/>
              </a:rPr>
              <a:t>b) Texture</a:t>
            </a:r>
          </a:p>
          <a:p>
            <a:pPr algn="l" marL="1079502" indent="-359834" lvl="2">
              <a:lnSpc>
                <a:spcPts val="4075"/>
              </a:lnSpc>
              <a:buFont typeface="Arial"/>
              <a:buChar char="⚬"/>
            </a:pPr>
            <a:r>
              <a:rPr lang="en-US" sz="2500">
                <a:solidFill>
                  <a:srgbClr val="FFFFFF"/>
                </a:solidFill>
                <a:latin typeface="Agrandir"/>
                <a:ea typeface="Agrandir"/>
                <a:cs typeface="Agrandir"/>
                <a:sym typeface="Agrandir"/>
              </a:rPr>
              <a:t>c) Perimeter</a:t>
            </a:r>
          </a:p>
          <a:p>
            <a:pPr algn="l" marL="1079502" indent="-359834" lvl="2">
              <a:lnSpc>
                <a:spcPts val="4075"/>
              </a:lnSpc>
              <a:buFont typeface="Arial"/>
              <a:buChar char="⚬"/>
            </a:pPr>
            <a:r>
              <a:rPr lang="en-US" sz="2500">
                <a:solidFill>
                  <a:srgbClr val="FFFFFF"/>
                </a:solidFill>
                <a:latin typeface="Agrandir"/>
                <a:ea typeface="Agrandir"/>
                <a:cs typeface="Agrandir"/>
                <a:sym typeface="Agrandir"/>
              </a:rPr>
              <a:t>d) Area</a:t>
            </a:r>
          </a:p>
          <a:p>
            <a:pPr algn="l" marL="1079502" indent="-359834" lvl="2">
              <a:lnSpc>
                <a:spcPts val="4075"/>
              </a:lnSpc>
              <a:spcBef>
                <a:spcPct val="0"/>
              </a:spcBef>
              <a:buFont typeface="Arial"/>
              <a:buChar char="⚬"/>
            </a:pPr>
            <a:r>
              <a:rPr lang="en-US" sz="2500">
                <a:solidFill>
                  <a:srgbClr val="FFFFFF"/>
                </a:solidFill>
                <a:latin typeface="Agrandir"/>
                <a:ea typeface="Agrandir"/>
                <a:cs typeface="Agrandir"/>
                <a:sym typeface="Agrandir"/>
              </a:rPr>
              <a:t>e) Smoothness</a:t>
            </a:r>
          </a:p>
        </p:txBody>
      </p:sp>
      <p:sp>
        <p:nvSpPr>
          <p:cNvPr name="TextBox 8" id="8"/>
          <p:cNvSpPr txBox="true"/>
          <p:nvPr/>
        </p:nvSpPr>
        <p:spPr>
          <a:xfrm rot="0">
            <a:off x="7160331" y="4972050"/>
            <a:ext cx="10441118" cy="4664075"/>
          </a:xfrm>
          <a:prstGeom prst="rect">
            <a:avLst/>
          </a:prstGeom>
        </p:spPr>
        <p:txBody>
          <a:bodyPr anchor="t" rtlCol="false" tIns="0" lIns="0" bIns="0" rIns="0">
            <a:spAutoFit/>
          </a:bodyPr>
          <a:lstStyle/>
          <a:p>
            <a:pPr algn="l">
              <a:lnSpc>
                <a:spcPts val="4075"/>
              </a:lnSpc>
            </a:pPr>
            <a:r>
              <a:rPr lang="en-US" sz="2500">
                <a:solidFill>
                  <a:srgbClr val="FFFFFF"/>
                </a:solidFill>
                <a:latin typeface="Agrandir"/>
                <a:ea typeface="Agrandir"/>
                <a:cs typeface="Agrandir"/>
                <a:sym typeface="Agrandir"/>
              </a:rPr>
              <a:t>              f) Compactness</a:t>
            </a:r>
          </a:p>
          <a:p>
            <a:pPr algn="l">
              <a:lnSpc>
                <a:spcPts val="4075"/>
              </a:lnSpc>
            </a:pPr>
            <a:r>
              <a:rPr lang="en-US" sz="2500">
                <a:solidFill>
                  <a:srgbClr val="FFFFFF"/>
                </a:solidFill>
                <a:latin typeface="Agrandir"/>
                <a:ea typeface="Agrandir"/>
                <a:cs typeface="Agrandir"/>
                <a:sym typeface="Agrandir"/>
              </a:rPr>
              <a:t>              </a:t>
            </a:r>
            <a:r>
              <a:rPr lang="en-US" sz="2500">
                <a:solidFill>
                  <a:srgbClr val="FFFFFF"/>
                </a:solidFill>
                <a:latin typeface="Agrandir"/>
                <a:ea typeface="Agrandir"/>
                <a:cs typeface="Agrandir"/>
                <a:sym typeface="Agrandir"/>
              </a:rPr>
              <a:t>g) Concavity</a:t>
            </a:r>
          </a:p>
          <a:p>
            <a:pPr algn="l">
              <a:lnSpc>
                <a:spcPts val="4075"/>
              </a:lnSpc>
            </a:pPr>
            <a:r>
              <a:rPr lang="en-US" sz="2500">
                <a:solidFill>
                  <a:srgbClr val="FFFFFF"/>
                </a:solidFill>
                <a:latin typeface="Agrandir"/>
                <a:ea typeface="Agrandir"/>
                <a:cs typeface="Agrandir"/>
                <a:sym typeface="Agrandir"/>
              </a:rPr>
              <a:t>              </a:t>
            </a:r>
            <a:r>
              <a:rPr lang="en-US" sz="2500">
                <a:solidFill>
                  <a:srgbClr val="FFFFFF"/>
                </a:solidFill>
                <a:latin typeface="Agrandir"/>
                <a:ea typeface="Agrandir"/>
                <a:cs typeface="Agrandir"/>
                <a:sym typeface="Agrandir"/>
              </a:rPr>
              <a:t>h) Concave points</a:t>
            </a:r>
          </a:p>
          <a:p>
            <a:pPr algn="l">
              <a:lnSpc>
                <a:spcPts val="4075"/>
              </a:lnSpc>
            </a:pPr>
            <a:r>
              <a:rPr lang="en-US" sz="2500">
                <a:solidFill>
                  <a:srgbClr val="FFFFFF"/>
                </a:solidFill>
                <a:latin typeface="Agrandir"/>
                <a:ea typeface="Agrandir"/>
                <a:cs typeface="Agrandir"/>
                <a:sym typeface="Agrandir"/>
              </a:rPr>
              <a:t>               </a:t>
            </a:r>
            <a:r>
              <a:rPr lang="en-US" sz="2500">
                <a:solidFill>
                  <a:srgbClr val="FFFFFF"/>
                </a:solidFill>
                <a:latin typeface="Agrandir"/>
                <a:ea typeface="Agrandir"/>
                <a:cs typeface="Agrandir"/>
                <a:sym typeface="Agrandir"/>
              </a:rPr>
              <a:t>i) Symmetry</a:t>
            </a:r>
          </a:p>
          <a:p>
            <a:pPr algn="l">
              <a:lnSpc>
                <a:spcPts val="4075"/>
              </a:lnSpc>
            </a:pPr>
            <a:r>
              <a:rPr lang="en-US" sz="2500">
                <a:solidFill>
                  <a:srgbClr val="FFFFFF"/>
                </a:solidFill>
                <a:latin typeface="Agrandir"/>
                <a:ea typeface="Agrandir"/>
                <a:cs typeface="Agrandir"/>
                <a:sym typeface="Agrandir"/>
              </a:rPr>
              <a:t>               j</a:t>
            </a:r>
            <a:r>
              <a:rPr lang="en-US" sz="2500">
                <a:solidFill>
                  <a:srgbClr val="FFFFFF"/>
                </a:solidFill>
                <a:latin typeface="Agrandir"/>
                <a:ea typeface="Agrandir"/>
                <a:cs typeface="Agrandir"/>
                <a:sym typeface="Agrandir"/>
              </a:rPr>
              <a:t>) Fractal dimension</a:t>
            </a:r>
          </a:p>
          <a:p>
            <a:pPr algn="l" marL="539751" indent="-269876" lvl="1">
              <a:lnSpc>
                <a:spcPts val="4075"/>
              </a:lnSpc>
              <a:buFont typeface="Arial"/>
              <a:buChar char="•"/>
            </a:pPr>
            <a:r>
              <a:rPr lang="en-US" sz="2500">
                <a:solidFill>
                  <a:srgbClr val="FFFFFF"/>
                </a:solidFill>
                <a:latin typeface="Agrandir"/>
                <a:ea typeface="Agrandir"/>
                <a:cs typeface="Agrandir"/>
                <a:sym typeface="Agrandir"/>
              </a:rPr>
              <a:t>Standard Error (se) features corresponding to the above 10 mean features.</a:t>
            </a:r>
          </a:p>
          <a:p>
            <a:pPr algn="l" marL="539751" indent="-269876" lvl="1">
              <a:lnSpc>
                <a:spcPts val="4075"/>
              </a:lnSpc>
              <a:spcBef>
                <a:spcPct val="0"/>
              </a:spcBef>
              <a:buFont typeface="Arial"/>
              <a:buChar char="•"/>
            </a:pPr>
            <a:r>
              <a:rPr lang="en-US" sz="2500">
                <a:solidFill>
                  <a:srgbClr val="FFFFFF"/>
                </a:solidFill>
                <a:latin typeface="Agrandir"/>
                <a:ea typeface="Agrandir"/>
                <a:cs typeface="Agrandir"/>
                <a:sym typeface="Agrandir"/>
              </a:rPr>
              <a:t>Worst (Largest) features corresponding to the above 10 mean features.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Freeform 3" id="3"/>
          <p:cNvSpPr/>
          <p:nvPr/>
        </p:nvSpPr>
        <p:spPr>
          <a:xfrm flipH="false" flipV="false" rot="0">
            <a:off x="0" y="0"/>
            <a:ext cx="2476786" cy="2084360"/>
          </a:xfrm>
          <a:custGeom>
            <a:avLst/>
            <a:gdLst/>
            <a:ahLst/>
            <a:cxnLst/>
            <a:rect r="r" b="b" t="t" l="l"/>
            <a:pathLst>
              <a:path h="2084360" w="2476786">
                <a:moveTo>
                  <a:pt x="0" y="0"/>
                </a:moveTo>
                <a:lnTo>
                  <a:pt x="2476786" y="0"/>
                </a:lnTo>
                <a:lnTo>
                  <a:pt x="2476786" y="2084360"/>
                </a:lnTo>
                <a:lnTo>
                  <a:pt x="0" y="2084360"/>
                </a:lnTo>
                <a:lnTo>
                  <a:pt x="0" y="0"/>
                </a:lnTo>
                <a:close/>
              </a:path>
            </a:pathLst>
          </a:custGeom>
          <a:blipFill>
            <a:blip r:embed="rId3"/>
            <a:stretch>
              <a:fillRect l="0" t="0" r="0" b="0"/>
            </a:stretch>
          </a:blipFill>
        </p:spPr>
      </p:sp>
      <p:grpSp>
        <p:nvGrpSpPr>
          <p:cNvPr name="Group 4" id="4"/>
          <p:cNvGrpSpPr/>
          <p:nvPr/>
        </p:nvGrpSpPr>
        <p:grpSpPr>
          <a:xfrm rot="0">
            <a:off x="8281607" y="6784913"/>
            <a:ext cx="8360077" cy="2473387"/>
            <a:chOff x="0" y="0"/>
            <a:chExt cx="11146770" cy="3297849"/>
          </a:xfrm>
        </p:grpSpPr>
        <p:grpSp>
          <p:nvGrpSpPr>
            <p:cNvPr name="Group 5" id="5"/>
            <p:cNvGrpSpPr/>
            <p:nvPr/>
          </p:nvGrpSpPr>
          <p:grpSpPr>
            <a:xfrm rot="0">
              <a:off x="0" y="0"/>
              <a:ext cx="11146770" cy="3297849"/>
              <a:chOff x="0" y="0"/>
              <a:chExt cx="2607291" cy="771385"/>
            </a:xfrm>
          </p:grpSpPr>
          <p:sp>
            <p:nvSpPr>
              <p:cNvPr name="Freeform 6" id="6"/>
              <p:cNvSpPr/>
              <p:nvPr/>
            </p:nvSpPr>
            <p:spPr>
              <a:xfrm flipH="false" flipV="false" rot="0">
                <a:off x="0" y="0"/>
                <a:ext cx="2607291" cy="771385"/>
              </a:xfrm>
              <a:custGeom>
                <a:avLst/>
                <a:gdLst/>
                <a:ahLst/>
                <a:cxnLst/>
                <a:rect r="r" b="b" t="t" l="l"/>
                <a:pathLst>
                  <a:path h="771385" w="2607291">
                    <a:moveTo>
                      <a:pt x="16669" y="0"/>
                    </a:moveTo>
                    <a:lnTo>
                      <a:pt x="2590622" y="0"/>
                    </a:lnTo>
                    <a:cubicBezTo>
                      <a:pt x="2595043" y="0"/>
                      <a:pt x="2599283" y="1756"/>
                      <a:pt x="2602409" y="4882"/>
                    </a:cubicBezTo>
                    <a:cubicBezTo>
                      <a:pt x="2605535" y="8008"/>
                      <a:pt x="2607291" y="12248"/>
                      <a:pt x="2607291" y="16669"/>
                    </a:cubicBezTo>
                    <a:lnTo>
                      <a:pt x="2607291" y="754716"/>
                    </a:lnTo>
                    <a:cubicBezTo>
                      <a:pt x="2607291" y="763922"/>
                      <a:pt x="2599829" y="771385"/>
                      <a:pt x="2590622" y="771385"/>
                    </a:cubicBezTo>
                    <a:lnTo>
                      <a:pt x="16669" y="771385"/>
                    </a:lnTo>
                    <a:cubicBezTo>
                      <a:pt x="12248" y="771385"/>
                      <a:pt x="8008" y="769629"/>
                      <a:pt x="4882" y="766503"/>
                    </a:cubicBezTo>
                    <a:cubicBezTo>
                      <a:pt x="1756" y="763377"/>
                      <a:pt x="0" y="759137"/>
                      <a:pt x="0" y="754716"/>
                    </a:cubicBezTo>
                    <a:lnTo>
                      <a:pt x="0" y="16669"/>
                    </a:lnTo>
                    <a:cubicBezTo>
                      <a:pt x="0" y="12248"/>
                      <a:pt x="1756" y="8008"/>
                      <a:pt x="4882" y="4882"/>
                    </a:cubicBezTo>
                    <a:cubicBezTo>
                      <a:pt x="8008" y="1756"/>
                      <a:pt x="12248" y="0"/>
                      <a:pt x="16669" y="0"/>
                    </a:cubicBezTo>
                    <a:close/>
                  </a:path>
                </a:pathLst>
              </a:custGeom>
              <a:solidFill>
                <a:srgbClr val="DEE19A"/>
              </a:solidFill>
              <a:ln cap="sq">
                <a:noFill/>
                <a:prstDash val="solid"/>
                <a:miter/>
              </a:ln>
            </p:spPr>
          </p:sp>
          <p:sp>
            <p:nvSpPr>
              <p:cNvPr name="TextBox 7" id="7"/>
              <p:cNvSpPr txBox="true"/>
              <p:nvPr/>
            </p:nvSpPr>
            <p:spPr>
              <a:xfrm>
                <a:off x="0" y="28575"/>
                <a:ext cx="2607291" cy="742810"/>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TextBox 8" id="8"/>
            <p:cNvSpPr txBox="true"/>
            <p:nvPr/>
          </p:nvSpPr>
          <p:spPr>
            <a:xfrm rot="0">
              <a:off x="1929298" y="172547"/>
              <a:ext cx="9002264" cy="2727748"/>
            </a:xfrm>
            <a:prstGeom prst="rect">
              <a:avLst/>
            </a:prstGeom>
          </p:spPr>
          <p:txBody>
            <a:bodyPr anchor="t" rtlCol="false" tIns="0" lIns="0" bIns="0" rIns="0">
              <a:spAutoFit/>
            </a:bodyPr>
            <a:lstStyle/>
            <a:p>
              <a:pPr algn="l">
                <a:lnSpc>
                  <a:spcPts val="3260"/>
                </a:lnSpc>
              </a:pPr>
              <a:r>
                <a:rPr lang="en-US" sz="2000">
                  <a:solidFill>
                    <a:srgbClr val="303030"/>
                  </a:solidFill>
                  <a:latin typeface="Agrandir Medium"/>
                  <a:ea typeface="Agrandir Medium"/>
                  <a:cs typeface="Agrandir Medium"/>
                  <a:sym typeface="Agrandir Medium"/>
                </a:rPr>
                <a:t>Feature Values: Recoded with four significant digits.</a:t>
              </a:r>
            </a:p>
            <a:p>
              <a:pPr algn="l">
                <a:lnSpc>
                  <a:spcPts val="3260"/>
                </a:lnSpc>
              </a:pPr>
              <a:r>
                <a:rPr lang="en-US" sz="2000">
                  <a:solidFill>
                    <a:srgbClr val="303030"/>
                  </a:solidFill>
                  <a:latin typeface="Agrandir Medium"/>
                  <a:ea typeface="Agrandir Medium"/>
                  <a:cs typeface="Agrandir Medium"/>
                  <a:sym typeface="Agrandir Medium"/>
                </a:rPr>
                <a:t>Missing Values: None reported.</a:t>
              </a:r>
            </a:p>
            <a:p>
              <a:pPr algn="l">
                <a:lnSpc>
                  <a:spcPts val="3260"/>
                </a:lnSpc>
              </a:pPr>
              <a:r>
                <a:rPr lang="en-US" sz="2000">
                  <a:solidFill>
                    <a:srgbClr val="303030"/>
                  </a:solidFill>
                  <a:latin typeface="Agrandir Medium"/>
                  <a:ea typeface="Agrandir Medium"/>
                  <a:cs typeface="Agrandir Medium"/>
                  <a:sym typeface="Agrandir Medium"/>
                </a:rPr>
                <a:t>Class Distribution:</a:t>
              </a:r>
            </a:p>
            <a:p>
              <a:pPr algn="l" marL="431801" indent="-215900" lvl="1">
                <a:lnSpc>
                  <a:spcPts val="3260"/>
                </a:lnSpc>
                <a:buFont typeface="Arial"/>
                <a:buChar char="•"/>
              </a:pPr>
              <a:r>
                <a:rPr lang="en-US" sz="2000">
                  <a:solidFill>
                    <a:srgbClr val="303030"/>
                  </a:solidFill>
                  <a:latin typeface="Agrandir Medium"/>
                  <a:ea typeface="Agrandir Medium"/>
                  <a:cs typeface="Agrandir Medium"/>
                  <a:sym typeface="Agrandir Medium"/>
                </a:rPr>
                <a:t>357 benign cases</a:t>
              </a:r>
            </a:p>
            <a:p>
              <a:pPr algn="l" marL="431801" indent="-215900" lvl="1">
                <a:lnSpc>
                  <a:spcPts val="3260"/>
                </a:lnSpc>
                <a:spcBef>
                  <a:spcPct val="0"/>
                </a:spcBef>
                <a:buFont typeface="Arial"/>
                <a:buChar char="•"/>
              </a:pPr>
              <a:r>
                <a:rPr lang="en-US" sz="2000">
                  <a:solidFill>
                    <a:srgbClr val="303030"/>
                  </a:solidFill>
                  <a:latin typeface="Agrandir Medium"/>
                  <a:ea typeface="Agrandir Medium"/>
                  <a:cs typeface="Agrandir Medium"/>
                  <a:sym typeface="Agrandir Medium"/>
                </a:rPr>
                <a:t>212 malignant cases</a:t>
              </a:r>
            </a:p>
          </p:txBody>
        </p:sp>
        <p:sp>
          <p:nvSpPr>
            <p:cNvPr name="TextBox 9" id="9"/>
            <p:cNvSpPr txBox="true"/>
            <p:nvPr/>
          </p:nvSpPr>
          <p:spPr>
            <a:xfrm rot="0">
              <a:off x="225824" y="1084410"/>
              <a:ext cx="1703474" cy="1271905"/>
            </a:xfrm>
            <a:prstGeom prst="rect">
              <a:avLst/>
            </a:prstGeom>
          </p:spPr>
          <p:txBody>
            <a:bodyPr anchor="t" rtlCol="false" tIns="0" lIns="0" bIns="0" rIns="0">
              <a:spAutoFit/>
            </a:bodyPr>
            <a:lstStyle/>
            <a:p>
              <a:pPr algn="l" marL="0" indent="0" lvl="0">
                <a:lnSpc>
                  <a:spcPts val="6719"/>
                </a:lnSpc>
                <a:spcBef>
                  <a:spcPct val="0"/>
                </a:spcBef>
              </a:pPr>
              <a:r>
                <a:rPr lang="en-US" sz="6999" spc="-671" strike="noStrike" u="none">
                  <a:solidFill>
                    <a:srgbClr val="303030"/>
                  </a:solidFill>
                  <a:latin typeface="Public Sans"/>
                  <a:ea typeface="Public Sans"/>
                  <a:cs typeface="Public Sans"/>
                  <a:sym typeface="Public Sans"/>
                </a:rPr>
                <a:t>03.</a:t>
              </a:r>
            </a:p>
          </p:txBody>
        </p:sp>
      </p:grpSp>
      <p:grpSp>
        <p:nvGrpSpPr>
          <p:cNvPr name="Group 10" id="10"/>
          <p:cNvGrpSpPr/>
          <p:nvPr/>
        </p:nvGrpSpPr>
        <p:grpSpPr>
          <a:xfrm rot="0">
            <a:off x="8281607" y="3926478"/>
            <a:ext cx="6234894" cy="2434044"/>
            <a:chOff x="0" y="0"/>
            <a:chExt cx="8313192" cy="3245392"/>
          </a:xfrm>
        </p:grpSpPr>
        <p:grpSp>
          <p:nvGrpSpPr>
            <p:cNvPr name="Group 11" id="11"/>
            <p:cNvGrpSpPr/>
            <p:nvPr/>
          </p:nvGrpSpPr>
          <p:grpSpPr>
            <a:xfrm rot="0">
              <a:off x="0" y="0"/>
              <a:ext cx="8313192" cy="3245392"/>
              <a:chOff x="0" y="0"/>
              <a:chExt cx="1944502" cy="759115"/>
            </a:xfrm>
          </p:grpSpPr>
          <p:sp>
            <p:nvSpPr>
              <p:cNvPr name="Freeform 12" id="12"/>
              <p:cNvSpPr/>
              <p:nvPr/>
            </p:nvSpPr>
            <p:spPr>
              <a:xfrm flipH="false" flipV="false" rot="0">
                <a:off x="0" y="0"/>
                <a:ext cx="1944502" cy="759115"/>
              </a:xfrm>
              <a:custGeom>
                <a:avLst/>
                <a:gdLst/>
                <a:ahLst/>
                <a:cxnLst/>
                <a:rect r="r" b="b" t="t" l="l"/>
                <a:pathLst>
                  <a:path h="759115" w="1944502">
                    <a:moveTo>
                      <a:pt x="22351" y="0"/>
                    </a:moveTo>
                    <a:lnTo>
                      <a:pt x="1922151" y="0"/>
                    </a:lnTo>
                    <a:cubicBezTo>
                      <a:pt x="1934495" y="0"/>
                      <a:pt x="1944502" y="10007"/>
                      <a:pt x="1944502" y="22351"/>
                    </a:cubicBezTo>
                    <a:lnTo>
                      <a:pt x="1944502" y="736764"/>
                    </a:lnTo>
                    <a:cubicBezTo>
                      <a:pt x="1944502" y="749108"/>
                      <a:pt x="1934495" y="759115"/>
                      <a:pt x="1922151" y="759115"/>
                    </a:cubicBezTo>
                    <a:lnTo>
                      <a:pt x="22351" y="759115"/>
                    </a:lnTo>
                    <a:cubicBezTo>
                      <a:pt x="10007" y="759115"/>
                      <a:pt x="0" y="749108"/>
                      <a:pt x="0" y="736764"/>
                    </a:cubicBezTo>
                    <a:lnTo>
                      <a:pt x="0" y="22351"/>
                    </a:lnTo>
                    <a:cubicBezTo>
                      <a:pt x="0" y="10007"/>
                      <a:pt x="10007" y="0"/>
                      <a:pt x="22351" y="0"/>
                    </a:cubicBezTo>
                    <a:close/>
                  </a:path>
                </a:pathLst>
              </a:custGeom>
              <a:solidFill>
                <a:srgbClr val="DEE19A"/>
              </a:solidFill>
              <a:ln cap="sq">
                <a:noFill/>
                <a:prstDash val="solid"/>
                <a:miter/>
              </a:ln>
            </p:spPr>
          </p:sp>
          <p:sp>
            <p:nvSpPr>
              <p:cNvPr name="TextBox 13" id="13"/>
              <p:cNvSpPr txBox="true"/>
              <p:nvPr/>
            </p:nvSpPr>
            <p:spPr>
              <a:xfrm>
                <a:off x="0" y="28575"/>
                <a:ext cx="1944502" cy="730540"/>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TextBox 14" id="14"/>
            <p:cNvSpPr txBox="true"/>
            <p:nvPr/>
          </p:nvSpPr>
          <p:spPr>
            <a:xfrm rot="0">
              <a:off x="225824" y="1058181"/>
              <a:ext cx="1703474" cy="1271905"/>
            </a:xfrm>
            <a:prstGeom prst="rect">
              <a:avLst/>
            </a:prstGeom>
          </p:spPr>
          <p:txBody>
            <a:bodyPr anchor="t" rtlCol="false" tIns="0" lIns="0" bIns="0" rIns="0">
              <a:spAutoFit/>
            </a:bodyPr>
            <a:lstStyle/>
            <a:p>
              <a:pPr algn="l" marL="0" indent="0" lvl="0">
                <a:lnSpc>
                  <a:spcPts val="6719"/>
                </a:lnSpc>
                <a:spcBef>
                  <a:spcPct val="0"/>
                </a:spcBef>
              </a:pPr>
              <a:r>
                <a:rPr lang="en-US" sz="6999" spc="-671" strike="noStrike" u="none">
                  <a:solidFill>
                    <a:srgbClr val="303030"/>
                  </a:solidFill>
                  <a:latin typeface="Public Sans"/>
                  <a:ea typeface="Public Sans"/>
                  <a:cs typeface="Public Sans"/>
                  <a:sym typeface="Public Sans"/>
                </a:rPr>
                <a:t>02.</a:t>
              </a:r>
            </a:p>
          </p:txBody>
        </p:sp>
        <p:sp>
          <p:nvSpPr>
            <p:cNvPr name="TextBox 15" id="15"/>
            <p:cNvSpPr txBox="true"/>
            <p:nvPr/>
          </p:nvSpPr>
          <p:spPr>
            <a:xfrm rot="0">
              <a:off x="1929298" y="733485"/>
              <a:ext cx="6383894" cy="1635548"/>
            </a:xfrm>
            <a:prstGeom prst="rect">
              <a:avLst/>
            </a:prstGeom>
          </p:spPr>
          <p:txBody>
            <a:bodyPr anchor="t" rtlCol="false" tIns="0" lIns="0" bIns="0" rIns="0">
              <a:spAutoFit/>
            </a:bodyPr>
            <a:lstStyle/>
            <a:p>
              <a:pPr algn="l">
                <a:lnSpc>
                  <a:spcPts val="3260"/>
                </a:lnSpc>
              </a:pPr>
              <a:r>
                <a:rPr lang="en-US" sz="2000">
                  <a:solidFill>
                    <a:srgbClr val="303030"/>
                  </a:solidFill>
                  <a:latin typeface="Agrandir Medium"/>
                  <a:ea typeface="Agrandir Medium"/>
                  <a:cs typeface="Agrandir Medium"/>
                  <a:sym typeface="Agrandir Medium"/>
                </a:rPr>
                <a:t>Categorical variable: 'diagnosis' </a:t>
              </a:r>
            </a:p>
            <a:p>
              <a:pPr algn="l">
                <a:lnSpc>
                  <a:spcPts val="3260"/>
                </a:lnSpc>
                <a:spcBef>
                  <a:spcPct val="0"/>
                </a:spcBef>
              </a:pPr>
              <a:r>
                <a:rPr lang="en-US" sz="2000">
                  <a:solidFill>
                    <a:srgbClr val="303030"/>
                  </a:solidFill>
                  <a:latin typeface="Agrandir Medium"/>
                  <a:ea typeface="Agrandir Medium"/>
                  <a:cs typeface="Agrandir Medium"/>
                  <a:sym typeface="Agrandir Medium"/>
                </a:rPr>
                <a:t>Numerical variables: The rest of the columns.</a:t>
              </a:r>
            </a:p>
          </p:txBody>
        </p:sp>
      </p:grpSp>
      <p:sp>
        <p:nvSpPr>
          <p:cNvPr name="TextBox 16" id="16"/>
          <p:cNvSpPr txBox="true"/>
          <p:nvPr/>
        </p:nvSpPr>
        <p:spPr>
          <a:xfrm rot="0">
            <a:off x="1238393" y="4841875"/>
            <a:ext cx="6838256" cy="679450"/>
          </a:xfrm>
          <a:prstGeom prst="rect">
            <a:avLst/>
          </a:prstGeom>
        </p:spPr>
        <p:txBody>
          <a:bodyPr anchor="t" rtlCol="false" tIns="0" lIns="0" bIns="0" rIns="0">
            <a:spAutoFit/>
          </a:bodyPr>
          <a:lstStyle/>
          <a:p>
            <a:pPr algn="l">
              <a:lnSpc>
                <a:spcPts val="5000"/>
              </a:lnSpc>
            </a:pPr>
            <a:r>
              <a:rPr lang="en-US" sz="5000" spc="-120">
                <a:solidFill>
                  <a:srgbClr val="FFFFFF"/>
                </a:solidFill>
                <a:latin typeface="TT Milks Casual 700 One"/>
                <a:ea typeface="TT Milks Casual 700 One"/>
                <a:cs typeface="TT Milks Casual 700 One"/>
                <a:sym typeface="TT Milks Casual 700 One"/>
              </a:rPr>
              <a:t>EXPLORATORY DATASET</a:t>
            </a:r>
          </a:p>
        </p:txBody>
      </p:sp>
      <p:grpSp>
        <p:nvGrpSpPr>
          <p:cNvPr name="Group 17" id="17"/>
          <p:cNvGrpSpPr/>
          <p:nvPr/>
        </p:nvGrpSpPr>
        <p:grpSpPr>
          <a:xfrm rot="0">
            <a:off x="8281607" y="1093019"/>
            <a:ext cx="6234894" cy="2404834"/>
            <a:chOff x="0" y="0"/>
            <a:chExt cx="8313192" cy="3206446"/>
          </a:xfrm>
        </p:grpSpPr>
        <p:grpSp>
          <p:nvGrpSpPr>
            <p:cNvPr name="Group 18" id="18"/>
            <p:cNvGrpSpPr/>
            <p:nvPr/>
          </p:nvGrpSpPr>
          <p:grpSpPr>
            <a:xfrm rot="0">
              <a:off x="0" y="0"/>
              <a:ext cx="8313192" cy="3206446"/>
              <a:chOff x="0" y="0"/>
              <a:chExt cx="1944502" cy="750005"/>
            </a:xfrm>
          </p:grpSpPr>
          <p:sp>
            <p:nvSpPr>
              <p:cNvPr name="Freeform 19" id="19"/>
              <p:cNvSpPr/>
              <p:nvPr/>
            </p:nvSpPr>
            <p:spPr>
              <a:xfrm flipH="false" flipV="false" rot="0">
                <a:off x="0" y="0"/>
                <a:ext cx="1944502" cy="750005"/>
              </a:xfrm>
              <a:custGeom>
                <a:avLst/>
                <a:gdLst/>
                <a:ahLst/>
                <a:cxnLst/>
                <a:rect r="r" b="b" t="t" l="l"/>
                <a:pathLst>
                  <a:path h="750005" w="1944502">
                    <a:moveTo>
                      <a:pt x="22351" y="0"/>
                    </a:moveTo>
                    <a:lnTo>
                      <a:pt x="1922151" y="0"/>
                    </a:lnTo>
                    <a:cubicBezTo>
                      <a:pt x="1934495" y="0"/>
                      <a:pt x="1944502" y="10007"/>
                      <a:pt x="1944502" y="22351"/>
                    </a:cubicBezTo>
                    <a:lnTo>
                      <a:pt x="1944502" y="727655"/>
                    </a:lnTo>
                    <a:cubicBezTo>
                      <a:pt x="1944502" y="739999"/>
                      <a:pt x="1934495" y="750005"/>
                      <a:pt x="1922151" y="750005"/>
                    </a:cubicBezTo>
                    <a:lnTo>
                      <a:pt x="22351" y="750005"/>
                    </a:lnTo>
                    <a:cubicBezTo>
                      <a:pt x="10007" y="750005"/>
                      <a:pt x="0" y="739999"/>
                      <a:pt x="0" y="727655"/>
                    </a:cubicBezTo>
                    <a:lnTo>
                      <a:pt x="0" y="22351"/>
                    </a:lnTo>
                    <a:cubicBezTo>
                      <a:pt x="0" y="10007"/>
                      <a:pt x="10007" y="0"/>
                      <a:pt x="22351" y="0"/>
                    </a:cubicBezTo>
                    <a:close/>
                  </a:path>
                </a:pathLst>
              </a:custGeom>
              <a:solidFill>
                <a:srgbClr val="DEE19A"/>
              </a:solidFill>
              <a:ln cap="sq">
                <a:noFill/>
                <a:prstDash val="solid"/>
                <a:miter/>
              </a:ln>
            </p:spPr>
          </p:sp>
          <p:sp>
            <p:nvSpPr>
              <p:cNvPr name="TextBox 20" id="20"/>
              <p:cNvSpPr txBox="true"/>
              <p:nvPr/>
            </p:nvSpPr>
            <p:spPr>
              <a:xfrm>
                <a:off x="0" y="28575"/>
                <a:ext cx="1944502" cy="721430"/>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Freeform 21" id="21"/>
            <p:cNvSpPr/>
            <p:nvPr/>
          </p:nvSpPr>
          <p:spPr>
            <a:xfrm flipH="false" flipV="false" rot="0">
              <a:off x="3535046" y="1187176"/>
              <a:ext cx="2296361" cy="1769327"/>
            </a:xfrm>
            <a:custGeom>
              <a:avLst/>
              <a:gdLst/>
              <a:ahLst/>
              <a:cxnLst/>
              <a:rect r="r" b="b" t="t" l="l"/>
              <a:pathLst>
                <a:path h="1769327" w="2296361">
                  <a:moveTo>
                    <a:pt x="0" y="0"/>
                  </a:moveTo>
                  <a:lnTo>
                    <a:pt x="2296361" y="0"/>
                  </a:lnTo>
                  <a:lnTo>
                    <a:pt x="2296361" y="1769328"/>
                  </a:lnTo>
                  <a:lnTo>
                    <a:pt x="0" y="1769328"/>
                  </a:lnTo>
                  <a:lnTo>
                    <a:pt x="0" y="0"/>
                  </a:lnTo>
                  <a:close/>
                </a:path>
              </a:pathLst>
            </a:custGeom>
            <a:blipFill>
              <a:blip r:embed="rId4"/>
              <a:stretch>
                <a:fillRect l="0" t="0" r="0" b="0"/>
              </a:stretch>
            </a:blipFill>
          </p:spPr>
        </p:sp>
        <p:sp>
          <p:nvSpPr>
            <p:cNvPr name="TextBox 22" id="22"/>
            <p:cNvSpPr txBox="true"/>
            <p:nvPr/>
          </p:nvSpPr>
          <p:spPr>
            <a:xfrm rot="0">
              <a:off x="225824" y="1058181"/>
              <a:ext cx="1703474" cy="1271905"/>
            </a:xfrm>
            <a:prstGeom prst="rect">
              <a:avLst/>
            </a:prstGeom>
          </p:spPr>
          <p:txBody>
            <a:bodyPr anchor="t" rtlCol="false" tIns="0" lIns="0" bIns="0" rIns="0">
              <a:spAutoFit/>
            </a:bodyPr>
            <a:lstStyle/>
            <a:p>
              <a:pPr algn="l" marL="0" indent="0" lvl="0">
                <a:lnSpc>
                  <a:spcPts val="6719"/>
                </a:lnSpc>
                <a:spcBef>
                  <a:spcPct val="0"/>
                </a:spcBef>
              </a:pPr>
              <a:r>
                <a:rPr lang="en-US" sz="6999" spc="-671" strike="noStrike" u="none">
                  <a:solidFill>
                    <a:srgbClr val="303030"/>
                  </a:solidFill>
                  <a:latin typeface="Public Sans"/>
                  <a:ea typeface="Public Sans"/>
                  <a:cs typeface="Public Sans"/>
                  <a:sym typeface="Public Sans"/>
                </a:rPr>
                <a:t>01.</a:t>
              </a:r>
            </a:p>
          </p:txBody>
        </p:sp>
        <p:sp>
          <p:nvSpPr>
            <p:cNvPr name="TextBox 23" id="23"/>
            <p:cNvSpPr txBox="true"/>
            <p:nvPr/>
          </p:nvSpPr>
          <p:spPr>
            <a:xfrm rot="0">
              <a:off x="1901942" y="371958"/>
              <a:ext cx="5562567" cy="543348"/>
            </a:xfrm>
            <a:prstGeom prst="rect">
              <a:avLst/>
            </a:prstGeom>
          </p:spPr>
          <p:txBody>
            <a:bodyPr anchor="t" rtlCol="false" tIns="0" lIns="0" bIns="0" rIns="0">
              <a:spAutoFit/>
            </a:bodyPr>
            <a:lstStyle/>
            <a:p>
              <a:pPr algn="l">
                <a:lnSpc>
                  <a:spcPts val="3260"/>
                </a:lnSpc>
                <a:spcBef>
                  <a:spcPct val="0"/>
                </a:spcBef>
              </a:pPr>
              <a:r>
                <a:rPr lang="en-US" sz="2000">
                  <a:solidFill>
                    <a:srgbClr val="303030"/>
                  </a:solidFill>
                  <a:latin typeface="Agrandir Medium"/>
                  <a:ea typeface="Agrandir Medium"/>
                  <a:cs typeface="Agrandir Medium"/>
                  <a:sym typeface="Agrandir Medium"/>
                </a:rPr>
                <a:t>Consists of 569 rows, 31 columns</a:t>
              </a:r>
            </a:p>
          </p:txBody>
        </p:sp>
      </p:grpSp>
      <p:sp>
        <p:nvSpPr>
          <p:cNvPr name="Freeform 24" id="24"/>
          <p:cNvSpPr/>
          <p:nvPr/>
        </p:nvSpPr>
        <p:spPr>
          <a:xfrm flipH="false" flipV="false" rot="-2700000">
            <a:off x="6838283" y="2828475"/>
            <a:ext cx="908400" cy="407954"/>
          </a:xfrm>
          <a:custGeom>
            <a:avLst/>
            <a:gdLst/>
            <a:ahLst/>
            <a:cxnLst/>
            <a:rect r="r" b="b" t="t" l="l"/>
            <a:pathLst>
              <a:path h="407954" w="908400">
                <a:moveTo>
                  <a:pt x="0" y="0"/>
                </a:moveTo>
                <a:lnTo>
                  <a:pt x="908400" y="0"/>
                </a:lnTo>
                <a:lnTo>
                  <a:pt x="908400" y="407954"/>
                </a:lnTo>
                <a:lnTo>
                  <a:pt x="0" y="4079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3209977">
            <a:off x="6902798" y="7060041"/>
            <a:ext cx="874397" cy="392684"/>
          </a:xfrm>
          <a:custGeom>
            <a:avLst/>
            <a:gdLst/>
            <a:ahLst/>
            <a:cxnLst/>
            <a:rect r="r" b="b" t="t" l="l"/>
            <a:pathLst>
              <a:path h="392684" w="874397">
                <a:moveTo>
                  <a:pt x="0" y="0"/>
                </a:moveTo>
                <a:lnTo>
                  <a:pt x="874397" y="0"/>
                </a:lnTo>
                <a:lnTo>
                  <a:pt x="874397" y="392684"/>
                </a:lnTo>
                <a:lnTo>
                  <a:pt x="0" y="3926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TextBox 3" id="3"/>
          <p:cNvSpPr txBox="true"/>
          <p:nvPr/>
        </p:nvSpPr>
        <p:spPr>
          <a:xfrm rot="0">
            <a:off x="10734602" y="573088"/>
            <a:ext cx="6524698" cy="679450"/>
          </a:xfrm>
          <a:prstGeom prst="rect">
            <a:avLst/>
          </a:prstGeom>
        </p:spPr>
        <p:txBody>
          <a:bodyPr anchor="t" rtlCol="false" tIns="0" lIns="0" bIns="0" rIns="0">
            <a:spAutoFit/>
          </a:bodyPr>
          <a:lstStyle/>
          <a:p>
            <a:pPr algn="r">
              <a:lnSpc>
                <a:spcPts val="5000"/>
              </a:lnSpc>
            </a:pPr>
            <a:r>
              <a:rPr lang="en-US" sz="5000" spc="-120">
                <a:solidFill>
                  <a:srgbClr val="FFFFFF"/>
                </a:solidFill>
                <a:latin typeface="TT Milks Casual 700 One"/>
                <a:ea typeface="TT Milks Casual 700 One"/>
                <a:cs typeface="TT Milks Casual 700 One"/>
                <a:sym typeface="TT Milks Casual 700 One"/>
              </a:rPr>
              <a:t>DATA PREPROCESSING</a:t>
            </a:r>
          </a:p>
        </p:txBody>
      </p:sp>
      <p:sp>
        <p:nvSpPr>
          <p:cNvPr name="AutoShape 4" id="4"/>
          <p:cNvSpPr/>
          <p:nvPr/>
        </p:nvSpPr>
        <p:spPr>
          <a:xfrm>
            <a:off x="3389435" y="3047292"/>
            <a:ext cx="11509129" cy="0"/>
          </a:xfrm>
          <a:prstGeom prst="line">
            <a:avLst/>
          </a:prstGeom>
          <a:ln cap="flat" w="142875">
            <a:solidFill>
              <a:srgbClr val="DEE19A"/>
            </a:solidFill>
            <a:prstDash val="solid"/>
            <a:headEnd type="none" len="sm" w="sm"/>
            <a:tailEnd type="none" len="sm" w="sm"/>
          </a:ln>
        </p:spPr>
      </p:sp>
      <p:grpSp>
        <p:nvGrpSpPr>
          <p:cNvPr name="Group 5" id="5"/>
          <p:cNvGrpSpPr/>
          <p:nvPr/>
        </p:nvGrpSpPr>
        <p:grpSpPr>
          <a:xfrm rot="0">
            <a:off x="1028700" y="2285882"/>
            <a:ext cx="3683729" cy="5278431"/>
            <a:chOff x="0" y="0"/>
            <a:chExt cx="1002912" cy="1437078"/>
          </a:xfrm>
        </p:grpSpPr>
        <p:sp>
          <p:nvSpPr>
            <p:cNvPr name="Freeform 6" id="6"/>
            <p:cNvSpPr/>
            <p:nvPr/>
          </p:nvSpPr>
          <p:spPr>
            <a:xfrm flipH="false" flipV="false" rot="0">
              <a:off x="0" y="0"/>
              <a:ext cx="1002913" cy="1437078"/>
            </a:xfrm>
            <a:custGeom>
              <a:avLst/>
              <a:gdLst/>
              <a:ahLst/>
              <a:cxnLst/>
              <a:rect r="r" b="b" t="t" l="l"/>
              <a:pathLst>
                <a:path h="1437078" w="1002913">
                  <a:moveTo>
                    <a:pt x="37830" y="0"/>
                  </a:moveTo>
                  <a:lnTo>
                    <a:pt x="965083" y="0"/>
                  </a:lnTo>
                  <a:cubicBezTo>
                    <a:pt x="985976" y="0"/>
                    <a:pt x="1002913" y="16937"/>
                    <a:pt x="1002913" y="37830"/>
                  </a:cubicBezTo>
                  <a:lnTo>
                    <a:pt x="1002913" y="1399248"/>
                  </a:lnTo>
                  <a:cubicBezTo>
                    <a:pt x="1002913" y="1420141"/>
                    <a:pt x="985976" y="1437078"/>
                    <a:pt x="965083" y="1437078"/>
                  </a:cubicBezTo>
                  <a:lnTo>
                    <a:pt x="37830" y="1437078"/>
                  </a:lnTo>
                  <a:cubicBezTo>
                    <a:pt x="27797" y="1437078"/>
                    <a:pt x="18175" y="1433092"/>
                    <a:pt x="11080" y="1425998"/>
                  </a:cubicBezTo>
                  <a:cubicBezTo>
                    <a:pt x="3986" y="1418903"/>
                    <a:pt x="0" y="1409281"/>
                    <a:pt x="0" y="1399248"/>
                  </a:cubicBezTo>
                  <a:lnTo>
                    <a:pt x="0" y="37830"/>
                  </a:lnTo>
                  <a:cubicBezTo>
                    <a:pt x="0" y="16937"/>
                    <a:pt x="16937" y="0"/>
                    <a:pt x="37830" y="0"/>
                  </a:cubicBezTo>
                  <a:close/>
                </a:path>
              </a:pathLst>
            </a:custGeom>
            <a:solidFill>
              <a:srgbClr val="DEE19A"/>
            </a:solidFill>
          </p:spPr>
        </p:sp>
        <p:sp>
          <p:nvSpPr>
            <p:cNvPr name="TextBox 7" id="7"/>
            <p:cNvSpPr txBox="true"/>
            <p:nvPr/>
          </p:nvSpPr>
          <p:spPr>
            <a:xfrm>
              <a:off x="0" y="28575"/>
              <a:ext cx="1002912" cy="1408503"/>
            </a:xfrm>
            <a:prstGeom prst="rect">
              <a:avLst/>
            </a:prstGeom>
          </p:spPr>
          <p:txBody>
            <a:bodyPr anchor="ctr" rtlCol="false" tIns="50800" lIns="50800" bIns="50800" rIns="50800"/>
            <a:lstStyle/>
            <a:p>
              <a:pPr algn="ctr">
                <a:lnSpc>
                  <a:spcPts val="1925"/>
                </a:lnSpc>
              </a:pPr>
            </a:p>
          </p:txBody>
        </p:sp>
      </p:grpSp>
      <p:grpSp>
        <p:nvGrpSpPr>
          <p:cNvPr name="Group 8" id="8"/>
          <p:cNvGrpSpPr/>
          <p:nvPr/>
        </p:nvGrpSpPr>
        <p:grpSpPr>
          <a:xfrm rot="0">
            <a:off x="5212967" y="2285882"/>
            <a:ext cx="3683729" cy="6972418"/>
            <a:chOff x="0" y="0"/>
            <a:chExt cx="1002912" cy="1898274"/>
          </a:xfrm>
        </p:grpSpPr>
        <p:sp>
          <p:nvSpPr>
            <p:cNvPr name="Freeform 9" id="9"/>
            <p:cNvSpPr/>
            <p:nvPr/>
          </p:nvSpPr>
          <p:spPr>
            <a:xfrm flipH="false" flipV="false" rot="0">
              <a:off x="0" y="0"/>
              <a:ext cx="1002913" cy="1898274"/>
            </a:xfrm>
            <a:custGeom>
              <a:avLst/>
              <a:gdLst/>
              <a:ahLst/>
              <a:cxnLst/>
              <a:rect r="r" b="b" t="t" l="l"/>
              <a:pathLst>
                <a:path h="1898274" w="1002913">
                  <a:moveTo>
                    <a:pt x="37830" y="0"/>
                  </a:moveTo>
                  <a:lnTo>
                    <a:pt x="965083" y="0"/>
                  </a:lnTo>
                  <a:cubicBezTo>
                    <a:pt x="985976" y="0"/>
                    <a:pt x="1002913" y="16937"/>
                    <a:pt x="1002913" y="37830"/>
                  </a:cubicBezTo>
                  <a:lnTo>
                    <a:pt x="1002913" y="1860444"/>
                  </a:lnTo>
                  <a:cubicBezTo>
                    <a:pt x="1002913" y="1881337"/>
                    <a:pt x="985976" y="1898274"/>
                    <a:pt x="965083" y="1898274"/>
                  </a:cubicBezTo>
                  <a:lnTo>
                    <a:pt x="37830" y="1898274"/>
                  </a:lnTo>
                  <a:cubicBezTo>
                    <a:pt x="27797" y="1898274"/>
                    <a:pt x="18175" y="1894288"/>
                    <a:pt x="11080" y="1887194"/>
                  </a:cubicBezTo>
                  <a:cubicBezTo>
                    <a:pt x="3986" y="1880099"/>
                    <a:pt x="0" y="1870477"/>
                    <a:pt x="0" y="1860444"/>
                  </a:cubicBezTo>
                  <a:lnTo>
                    <a:pt x="0" y="37830"/>
                  </a:lnTo>
                  <a:cubicBezTo>
                    <a:pt x="0" y="16937"/>
                    <a:pt x="16937" y="0"/>
                    <a:pt x="37830" y="0"/>
                  </a:cubicBezTo>
                  <a:close/>
                </a:path>
              </a:pathLst>
            </a:custGeom>
            <a:solidFill>
              <a:srgbClr val="DEE19A"/>
            </a:solidFill>
          </p:spPr>
        </p:sp>
        <p:sp>
          <p:nvSpPr>
            <p:cNvPr name="TextBox 10" id="10"/>
            <p:cNvSpPr txBox="true"/>
            <p:nvPr/>
          </p:nvSpPr>
          <p:spPr>
            <a:xfrm>
              <a:off x="0" y="28575"/>
              <a:ext cx="1002912" cy="1869699"/>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9394269" y="2285882"/>
            <a:ext cx="3683729" cy="6972418"/>
            <a:chOff x="0" y="0"/>
            <a:chExt cx="1002912" cy="1898274"/>
          </a:xfrm>
        </p:grpSpPr>
        <p:sp>
          <p:nvSpPr>
            <p:cNvPr name="Freeform 12" id="12"/>
            <p:cNvSpPr/>
            <p:nvPr/>
          </p:nvSpPr>
          <p:spPr>
            <a:xfrm flipH="false" flipV="false" rot="0">
              <a:off x="0" y="0"/>
              <a:ext cx="1002913" cy="1898274"/>
            </a:xfrm>
            <a:custGeom>
              <a:avLst/>
              <a:gdLst/>
              <a:ahLst/>
              <a:cxnLst/>
              <a:rect r="r" b="b" t="t" l="l"/>
              <a:pathLst>
                <a:path h="1898274" w="1002913">
                  <a:moveTo>
                    <a:pt x="37830" y="0"/>
                  </a:moveTo>
                  <a:lnTo>
                    <a:pt x="965083" y="0"/>
                  </a:lnTo>
                  <a:cubicBezTo>
                    <a:pt x="985976" y="0"/>
                    <a:pt x="1002913" y="16937"/>
                    <a:pt x="1002913" y="37830"/>
                  </a:cubicBezTo>
                  <a:lnTo>
                    <a:pt x="1002913" y="1860444"/>
                  </a:lnTo>
                  <a:cubicBezTo>
                    <a:pt x="1002913" y="1881337"/>
                    <a:pt x="985976" y="1898274"/>
                    <a:pt x="965083" y="1898274"/>
                  </a:cubicBezTo>
                  <a:lnTo>
                    <a:pt x="37830" y="1898274"/>
                  </a:lnTo>
                  <a:cubicBezTo>
                    <a:pt x="27797" y="1898274"/>
                    <a:pt x="18175" y="1894288"/>
                    <a:pt x="11080" y="1887194"/>
                  </a:cubicBezTo>
                  <a:cubicBezTo>
                    <a:pt x="3986" y="1880099"/>
                    <a:pt x="0" y="1870477"/>
                    <a:pt x="0" y="1860444"/>
                  </a:cubicBezTo>
                  <a:lnTo>
                    <a:pt x="0" y="37830"/>
                  </a:lnTo>
                  <a:cubicBezTo>
                    <a:pt x="0" y="16937"/>
                    <a:pt x="16937" y="0"/>
                    <a:pt x="37830" y="0"/>
                  </a:cubicBezTo>
                  <a:close/>
                </a:path>
              </a:pathLst>
            </a:custGeom>
            <a:solidFill>
              <a:srgbClr val="DEE19A"/>
            </a:solidFill>
          </p:spPr>
        </p:sp>
        <p:sp>
          <p:nvSpPr>
            <p:cNvPr name="TextBox 13" id="13"/>
            <p:cNvSpPr txBox="true"/>
            <p:nvPr/>
          </p:nvSpPr>
          <p:spPr>
            <a:xfrm>
              <a:off x="0" y="28575"/>
              <a:ext cx="1002912" cy="1869699"/>
            </a:xfrm>
            <a:prstGeom prst="rect">
              <a:avLst/>
            </a:prstGeom>
          </p:spPr>
          <p:txBody>
            <a:bodyPr anchor="ctr" rtlCol="false" tIns="50800" lIns="50800" bIns="50800" rIns="50800"/>
            <a:lstStyle/>
            <a:p>
              <a:pPr algn="ctr">
                <a:lnSpc>
                  <a:spcPts val="1925"/>
                </a:lnSpc>
              </a:pPr>
            </a:p>
          </p:txBody>
        </p:sp>
      </p:grpSp>
      <p:grpSp>
        <p:nvGrpSpPr>
          <p:cNvPr name="Group 14" id="14"/>
          <p:cNvGrpSpPr/>
          <p:nvPr/>
        </p:nvGrpSpPr>
        <p:grpSpPr>
          <a:xfrm rot="0">
            <a:off x="13575571" y="2285882"/>
            <a:ext cx="3683729" cy="6574759"/>
            <a:chOff x="0" y="0"/>
            <a:chExt cx="1002912" cy="1790009"/>
          </a:xfrm>
        </p:grpSpPr>
        <p:sp>
          <p:nvSpPr>
            <p:cNvPr name="Freeform 15" id="15"/>
            <p:cNvSpPr/>
            <p:nvPr/>
          </p:nvSpPr>
          <p:spPr>
            <a:xfrm flipH="false" flipV="false" rot="0">
              <a:off x="0" y="0"/>
              <a:ext cx="1002913" cy="1790009"/>
            </a:xfrm>
            <a:custGeom>
              <a:avLst/>
              <a:gdLst/>
              <a:ahLst/>
              <a:cxnLst/>
              <a:rect r="r" b="b" t="t" l="l"/>
              <a:pathLst>
                <a:path h="1790009" w="1002913">
                  <a:moveTo>
                    <a:pt x="37830" y="0"/>
                  </a:moveTo>
                  <a:lnTo>
                    <a:pt x="965083" y="0"/>
                  </a:lnTo>
                  <a:cubicBezTo>
                    <a:pt x="985976" y="0"/>
                    <a:pt x="1002913" y="16937"/>
                    <a:pt x="1002913" y="37830"/>
                  </a:cubicBezTo>
                  <a:lnTo>
                    <a:pt x="1002913" y="1752179"/>
                  </a:lnTo>
                  <a:cubicBezTo>
                    <a:pt x="1002913" y="1762212"/>
                    <a:pt x="998927" y="1771835"/>
                    <a:pt x="991832" y="1778929"/>
                  </a:cubicBezTo>
                  <a:cubicBezTo>
                    <a:pt x="984738" y="1786024"/>
                    <a:pt x="975116" y="1790009"/>
                    <a:pt x="965083" y="1790009"/>
                  </a:cubicBezTo>
                  <a:lnTo>
                    <a:pt x="37830" y="1790009"/>
                  </a:lnTo>
                  <a:cubicBezTo>
                    <a:pt x="16937" y="1790009"/>
                    <a:pt x="0" y="1773072"/>
                    <a:pt x="0" y="1752179"/>
                  </a:cubicBezTo>
                  <a:lnTo>
                    <a:pt x="0" y="37830"/>
                  </a:lnTo>
                  <a:cubicBezTo>
                    <a:pt x="0" y="16937"/>
                    <a:pt x="16937" y="0"/>
                    <a:pt x="37830" y="0"/>
                  </a:cubicBezTo>
                  <a:close/>
                </a:path>
              </a:pathLst>
            </a:custGeom>
            <a:solidFill>
              <a:srgbClr val="DEE19A"/>
            </a:solidFill>
          </p:spPr>
        </p:sp>
        <p:sp>
          <p:nvSpPr>
            <p:cNvPr name="TextBox 16" id="16"/>
            <p:cNvSpPr txBox="true"/>
            <p:nvPr/>
          </p:nvSpPr>
          <p:spPr>
            <a:xfrm>
              <a:off x="0" y="28575"/>
              <a:ext cx="1002912" cy="1761434"/>
            </a:xfrm>
            <a:prstGeom prst="rect">
              <a:avLst/>
            </a:prstGeom>
          </p:spPr>
          <p:txBody>
            <a:bodyPr anchor="ctr" rtlCol="false" tIns="50800" lIns="50800" bIns="50800" rIns="50800"/>
            <a:lstStyle/>
            <a:p>
              <a:pPr algn="ctr">
                <a:lnSpc>
                  <a:spcPts val="1925"/>
                </a:lnSpc>
              </a:pPr>
            </a:p>
          </p:txBody>
        </p:sp>
      </p:grpSp>
      <p:sp>
        <p:nvSpPr>
          <p:cNvPr name="TextBox 17" id="17"/>
          <p:cNvSpPr txBox="true"/>
          <p:nvPr/>
        </p:nvSpPr>
        <p:spPr>
          <a:xfrm rot="0">
            <a:off x="5935999" y="2734872"/>
            <a:ext cx="2237664" cy="758190"/>
          </a:xfrm>
          <a:prstGeom prst="rect">
            <a:avLst/>
          </a:prstGeom>
        </p:spPr>
        <p:txBody>
          <a:bodyPr anchor="t" rtlCol="false" tIns="0" lIns="0" bIns="0" rIns="0">
            <a:spAutoFit/>
          </a:bodyPr>
          <a:lstStyle/>
          <a:p>
            <a:pPr algn="ctr">
              <a:lnSpc>
                <a:spcPts val="2879"/>
              </a:lnSpc>
            </a:pPr>
            <a:r>
              <a:rPr lang="en-US" sz="3000" spc="-246">
                <a:solidFill>
                  <a:srgbClr val="303030"/>
                </a:solidFill>
                <a:latin typeface="TT Milks Casual 700 One"/>
                <a:ea typeface="TT Milks Casual 700 One"/>
                <a:cs typeface="TT Milks Casual 700 One"/>
                <a:sym typeface="TT Milks Casual 700 One"/>
              </a:rPr>
              <a:t>CORRELATION VARIABLES</a:t>
            </a:r>
          </a:p>
        </p:txBody>
      </p:sp>
      <p:sp>
        <p:nvSpPr>
          <p:cNvPr name="TextBox 18" id="18"/>
          <p:cNvSpPr txBox="true"/>
          <p:nvPr/>
        </p:nvSpPr>
        <p:spPr>
          <a:xfrm rot="0">
            <a:off x="10359140" y="2734872"/>
            <a:ext cx="1753986" cy="758190"/>
          </a:xfrm>
          <a:prstGeom prst="rect">
            <a:avLst/>
          </a:prstGeom>
        </p:spPr>
        <p:txBody>
          <a:bodyPr anchor="t" rtlCol="false" tIns="0" lIns="0" bIns="0" rIns="0">
            <a:spAutoFit/>
          </a:bodyPr>
          <a:lstStyle/>
          <a:p>
            <a:pPr algn="ctr">
              <a:lnSpc>
                <a:spcPts val="2879"/>
              </a:lnSpc>
            </a:pPr>
            <a:r>
              <a:rPr lang="en-US" sz="3000" spc="-246">
                <a:solidFill>
                  <a:srgbClr val="303030"/>
                </a:solidFill>
                <a:latin typeface="TT Milks Casual 700 One"/>
                <a:ea typeface="TT Milks Casual 700 One"/>
                <a:cs typeface="TT Milks Casual 700 One"/>
                <a:sym typeface="TT Milks Casual 700 One"/>
              </a:rPr>
              <a:t>OUTLIER HANDLING</a:t>
            </a:r>
          </a:p>
        </p:txBody>
      </p:sp>
      <p:sp>
        <p:nvSpPr>
          <p:cNvPr name="TextBox 19" id="19"/>
          <p:cNvSpPr txBox="true"/>
          <p:nvPr/>
        </p:nvSpPr>
        <p:spPr>
          <a:xfrm rot="0">
            <a:off x="14544848" y="2734872"/>
            <a:ext cx="1753986" cy="758190"/>
          </a:xfrm>
          <a:prstGeom prst="rect">
            <a:avLst/>
          </a:prstGeom>
        </p:spPr>
        <p:txBody>
          <a:bodyPr anchor="t" rtlCol="false" tIns="0" lIns="0" bIns="0" rIns="0">
            <a:spAutoFit/>
          </a:bodyPr>
          <a:lstStyle/>
          <a:p>
            <a:pPr algn="ctr">
              <a:lnSpc>
                <a:spcPts val="2879"/>
              </a:lnSpc>
            </a:pPr>
            <a:r>
              <a:rPr lang="en-US" sz="3000" spc="-246">
                <a:solidFill>
                  <a:srgbClr val="303030"/>
                </a:solidFill>
                <a:latin typeface="TT Milks Casual 700 One"/>
                <a:ea typeface="TT Milks Casual 700 One"/>
                <a:cs typeface="TT Milks Casual 700 One"/>
                <a:sym typeface="TT Milks Casual 700 One"/>
              </a:rPr>
              <a:t>SPLITTING DATA</a:t>
            </a:r>
          </a:p>
        </p:txBody>
      </p:sp>
      <p:sp>
        <p:nvSpPr>
          <p:cNvPr name="TextBox 20" id="20"/>
          <p:cNvSpPr txBox="true"/>
          <p:nvPr/>
        </p:nvSpPr>
        <p:spPr>
          <a:xfrm rot="0">
            <a:off x="1992131" y="2734872"/>
            <a:ext cx="1753986" cy="758190"/>
          </a:xfrm>
          <a:prstGeom prst="rect">
            <a:avLst/>
          </a:prstGeom>
        </p:spPr>
        <p:txBody>
          <a:bodyPr anchor="t" rtlCol="false" tIns="0" lIns="0" bIns="0" rIns="0">
            <a:spAutoFit/>
          </a:bodyPr>
          <a:lstStyle/>
          <a:p>
            <a:pPr algn="ctr">
              <a:lnSpc>
                <a:spcPts val="2879"/>
              </a:lnSpc>
            </a:pPr>
            <a:r>
              <a:rPr lang="en-US" sz="3000" spc="-246">
                <a:solidFill>
                  <a:srgbClr val="303030"/>
                </a:solidFill>
                <a:latin typeface="TT Milks Casual 700 One"/>
                <a:ea typeface="TT Milks Casual 700 One"/>
                <a:cs typeface="TT Milks Casual 700 One"/>
                <a:sym typeface="TT Milks Casual 700 One"/>
              </a:rPr>
              <a:t>Data cleaning</a:t>
            </a:r>
          </a:p>
        </p:txBody>
      </p:sp>
      <p:sp>
        <p:nvSpPr>
          <p:cNvPr name="TextBox 21" id="21"/>
          <p:cNvSpPr txBox="true"/>
          <p:nvPr/>
        </p:nvSpPr>
        <p:spPr>
          <a:xfrm rot="0">
            <a:off x="1028700" y="3778101"/>
            <a:ext cx="3483530" cy="3556000"/>
          </a:xfrm>
          <a:prstGeom prst="rect">
            <a:avLst/>
          </a:prstGeom>
        </p:spPr>
        <p:txBody>
          <a:bodyPr anchor="t" rtlCol="false" tIns="0" lIns="0" bIns="0" rIns="0">
            <a:spAutoFit/>
          </a:bodyPr>
          <a:lstStyle/>
          <a:p>
            <a:pPr algn="l" marL="539749" indent="-269875" lvl="1">
              <a:lnSpc>
                <a:spcPts val="3499"/>
              </a:lnSpc>
              <a:buFont typeface="Arial"/>
              <a:buChar char="•"/>
            </a:pPr>
            <a:r>
              <a:rPr lang="en-US" sz="2499" spc="-42">
                <a:solidFill>
                  <a:srgbClr val="303030"/>
                </a:solidFill>
                <a:latin typeface="Agrandir"/>
                <a:ea typeface="Agrandir"/>
                <a:cs typeface="Agrandir"/>
                <a:sym typeface="Agrandir"/>
              </a:rPr>
              <a:t>remove spacing in some columns name</a:t>
            </a:r>
          </a:p>
          <a:p>
            <a:pPr algn="l" marL="539749" indent="-269875" lvl="1">
              <a:lnSpc>
                <a:spcPts val="3499"/>
              </a:lnSpc>
              <a:buFont typeface="Arial"/>
              <a:buChar char="•"/>
            </a:pPr>
            <a:r>
              <a:rPr lang="en-US" sz="2499" spc="-42">
                <a:solidFill>
                  <a:srgbClr val="303030"/>
                </a:solidFill>
                <a:latin typeface="Agrandir"/>
                <a:ea typeface="Agrandir"/>
                <a:cs typeface="Agrandir"/>
                <a:sym typeface="Agrandir"/>
              </a:rPr>
              <a:t>encode 'diagnosis' values with LabelEncoding</a:t>
            </a:r>
          </a:p>
          <a:p>
            <a:pPr algn="l" marL="539749" indent="-269875" lvl="1">
              <a:lnSpc>
                <a:spcPts val="3499"/>
              </a:lnSpc>
              <a:spcBef>
                <a:spcPct val="0"/>
              </a:spcBef>
              <a:buFont typeface="Arial"/>
              <a:buChar char="•"/>
            </a:pPr>
            <a:r>
              <a:rPr lang="en-US" sz="2499" spc="-42">
                <a:solidFill>
                  <a:srgbClr val="303030"/>
                </a:solidFill>
                <a:latin typeface="Agrandir"/>
                <a:ea typeface="Agrandir"/>
                <a:cs typeface="Agrandir"/>
                <a:sym typeface="Agrandir"/>
              </a:rPr>
              <a:t>change the diagnosis label to target label</a:t>
            </a:r>
          </a:p>
        </p:txBody>
      </p:sp>
      <p:sp>
        <p:nvSpPr>
          <p:cNvPr name="TextBox 22" id="22"/>
          <p:cNvSpPr txBox="true"/>
          <p:nvPr/>
        </p:nvSpPr>
        <p:spPr>
          <a:xfrm rot="0">
            <a:off x="5452426" y="3778101"/>
            <a:ext cx="3204809" cy="5256530"/>
          </a:xfrm>
          <a:prstGeom prst="rect">
            <a:avLst/>
          </a:prstGeom>
        </p:spPr>
        <p:txBody>
          <a:bodyPr anchor="t" rtlCol="false" tIns="0" lIns="0" bIns="0" rIns="0">
            <a:spAutoFit/>
          </a:bodyPr>
          <a:lstStyle/>
          <a:p>
            <a:pPr algn="l">
              <a:lnSpc>
                <a:spcPts val="3220"/>
              </a:lnSpc>
            </a:pPr>
            <a:r>
              <a:rPr lang="en-US" sz="2300" spc="-39">
                <a:solidFill>
                  <a:srgbClr val="303030"/>
                </a:solidFill>
                <a:latin typeface="Agrandir"/>
                <a:ea typeface="Agrandir"/>
                <a:cs typeface="Agrandir"/>
                <a:sym typeface="Agrandir"/>
              </a:rPr>
              <a:t>After making heatmap of pearson correlation, we can see some of feautres have the absolute correlated each other.</a:t>
            </a:r>
          </a:p>
          <a:p>
            <a:pPr algn="l">
              <a:lnSpc>
                <a:spcPts val="3220"/>
              </a:lnSpc>
              <a:spcBef>
                <a:spcPct val="0"/>
              </a:spcBef>
            </a:pPr>
            <a:r>
              <a:rPr lang="en-US" sz="2300" spc="-39">
                <a:solidFill>
                  <a:srgbClr val="303030"/>
                </a:solidFill>
                <a:latin typeface="Agrandir"/>
                <a:ea typeface="Agrandir"/>
                <a:cs typeface="Agrandir"/>
                <a:sym typeface="Agrandir"/>
              </a:rPr>
              <a:t>There are several intercorrelated variables or redundant features identified in the dataset that should be considered for deletion.</a:t>
            </a:r>
          </a:p>
        </p:txBody>
      </p:sp>
      <p:sp>
        <p:nvSpPr>
          <p:cNvPr name="TextBox 23" id="23"/>
          <p:cNvSpPr txBox="true"/>
          <p:nvPr/>
        </p:nvSpPr>
        <p:spPr>
          <a:xfrm rot="0">
            <a:off x="9639646" y="3768576"/>
            <a:ext cx="3238327" cy="5092065"/>
          </a:xfrm>
          <a:prstGeom prst="rect">
            <a:avLst/>
          </a:prstGeom>
        </p:spPr>
        <p:txBody>
          <a:bodyPr anchor="t" rtlCol="false" tIns="0" lIns="0" bIns="0" rIns="0">
            <a:spAutoFit/>
          </a:bodyPr>
          <a:lstStyle/>
          <a:p>
            <a:pPr algn="l">
              <a:lnSpc>
                <a:spcPts val="3359"/>
              </a:lnSpc>
              <a:spcBef>
                <a:spcPct val="0"/>
              </a:spcBef>
            </a:pPr>
            <a:r>
              <a:rPr lang="en-US" sz="2400" spc="-40">
                <a:solidFill>
                  <a:srgbClr val="303030"/>
                </a:solidFill>
                <a:latin typeface="Agrandir"/>
                <a:ea typeface="Agrandir"/>
                <a:cs typeface="Agrandir"/>
                <a:sym typeface="Agrandir"/>
              </a:rPr>
              <a:t>Almost all features are recognized having skewed distribution, so we can identify the outliers and drop its for each index which have the outlier. We have chosen to proceed with the results from the Z-score method with the threshold is 3.</a:t>
            </a:r>
          </a:p>
        </p:txBody>
      </p:sp>
      <p:sp>
        <p:nvSpPr>
          <p:cNvPr name="TextBox 24" id="24"/>
          <p:cNvSpPr txBox="true"/>
          <p:nvPr/>
        </p:nvSpPr>
        <p:spPr>
          <a:xfrm rot="0">
            <a:off x="13782848" y="3768576"/>
            <a:ext cx="3262349" cy="4672965"/>
          </a:xfrm>
          <a:prstGeom prst="rect">
            <a:avLst/>
          </a:prstGeom>
        </p:spPr>
        <p:txBody>
          <a:bodyPr anchor="t" rtlCol="false" tIns="0" lIns="0" bIns="0" rIns="0">
            <a:spAutoFit/>
          </a:bodyPr>
          <a:lstStyle/>
          <a:p>
            <a:pPr algn="l">
              <a:lnSpc>
                <a:spcPts val="3359"/>
              </a:lnSpc>
            </a:pPr>
            <a:r>
              <a:rPr lang="en-US" sz="2400" spc="-40">
                <a:solidFill>
                  <a:srgbClr val="303030"/>
                </a:solidFill>
                <a:latin typeface="Agrandir"/>
                <a:ea typeface="Agrandir"/>
                <a:cs typeface="Agrandir"/>
                <a:sym typeface="Agrandir"/>
              </a:rPr>
              <a:t>Now we have filtered features and reducing some outliers for each feature, so the dimensions of the dataset have changed.</a:t>
            </a:r>
          </a:p>
          <a:p>
            <a:pPr algn="l">
              <a:lnSpc>
                <a:spcPts val="3359"/>
              </a:lnSpc>
              <a:spcBef>
                <a:spcPct val="0"/>
              </a:spcBef>
            </a:pPr>
            <a:r>
              <a:rPr lang="en-US" sz="2400" spc="-40">
                <a:solidFill>
                  <a:srgbClr val="303030"/>
                </a:solidFill>
                <a:latin typeface="Agrandir"/>
                <a:ea typeface="Agrandir"/>
                <a:cs typeface="Agrandir"/>
                <a:sym typeface="Agrandir"/>
              </a:rPr>
              <a:t>Before training the dataset we need to split it into train data 80% and test data 20%.</a:t>
            </a:r>
          </a:p>
        </p:txBody>
      </p:sp>
      <p:sp>
        <p:nvSpPr>
          <p:cNvPr name="Freeform 25" id="25"/>
          <p:cNvSpPr/>
          <p:nvPr/>
        </p:nvSpPr>
        <p:spPr>
          <a:xfrm flipH="false" flipV="false" rot="0">
            <a:off x="0" y="0"/>
            <a:ext cx="2476786" cy="2084360"/>
          </a:xfrm>
          <a:custGeom>
            <a:avLst/>
            <a:gdLst/>
            <a:ahLst/>
            <a:cxnLst/>
            <a:rect r="r" b="b" t="t" l="l"/>
            <a:pathLst>
              <a:path h="2084360" w="2476786">
                <a:moveTo>
                  <a:pt x="0" y="0"/>
                </a:moveTo>
                <a:lnTo>
                  <a:pt x="2476786" y="0"/>
                </a:lnTo>
                <a:lnTo>
                  <a:pt x="2476786" y="2084360"/>
                </a:lnTo>
                <a:lnTo>
                  <a:pt x="0" y="2084360"/>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TextBox 3" id="3"/>
          <p:cNvSpPr txBox="true"/>
          <p:nvPr/>
        </p:nvSpPr>
        <p:spPr>
          <a:xfrm rot="0">
            <a:off x="9760619" y="4344998"/>
            <a:ext cx="7498681" cy="1308100"/>
          </a:xfrm>
          <a:prstGeom prst="rect">
            <a:avLst/>
          </a:prstGeom>
        </p:spPr>
        <p:txBody>
          <a:bodyPr anchor="t" rtlCol="false" tIns="0" lIns="0" bIns="0" rIns="0">
            <a:spAutoFit/>
          </a:bodyPr>
          <a:lstStyle/>
          <a:p>
            <a:pPr algn="r">
              <a:lnSpc>
                <a:spcPts val="5000"/>
              </a:lnSpc>
            </a:pPr>
            <a:r>
              <a:rPr lang="en-US" sz="5000" spc="-120">
                <a:solidFill>
                  <a:srgbClr val="FFFFFF"/>
                </a:solidFill>
                <a:latin typeface="TT Milks Casual 700 One"/>
                <a:ea typeface="TT Milks Casual 700 One"/>
                <a:cs typeface="TT Milks Casual 700 One"/>
                <a:sym typeface="TT Milks Casual 700 One"/>
              </a:rPr>
              <a:t>VISUALIZATION OF CORRELATION FEATURES</a:t>
            </a:r>
          </a:p>
        </p:txBody>
      </p:sp>
      <p:sp>
        <p:nvSpPr>
          <p:cNvPr name="Freeform 4" id="4"/>
          <p:cNvSpPr/>
          <p:nvPr/>
        </p:nvSpPr>
        <p:spPr>
          <a:xfrm flipH="false" flipV="false" rot="0">
            <a:off x="12468837" y="8685775"/>
            <a:ext cx="6517111" cy="2916407"/>
          </a:xfrm>
          <a:custGeom>
            <a:avLst/>
            <a:gdLst/>
            <a:ahLst/>
            <a:cxnLst/>
            <a:rect r="r" b="b" t="t" l="l"/>
            <a:pathLst>
              <a:path h="2916407" w="6517111">
                <a:moveTo>
                  <a:pt x="0" y="0"/>
                </a:moveTo>
                <a:lnTo>
                  <a:pt x="6517111" y="0"/>
                </a:lnTo>
                <a:lnTo>
                  <a:pt x="6517111" y="2916408"/>
                </a:lnTo>
                <a:lnTo>
                  <a:pt x="0" y="2916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82643" y="-412187"/>
            <a:ext cx="6670249" cy="1592522"/>
          </a:xfrm>
          <a:custGeom>
            <a:avLst/>
            <a:gdLst/>
            <a:ahLst/>
            <a:cxnLst/>
            <a:rect r="r" b="b" t="t" l="l"/>
            <a:pathLst>
              <a:path h="1592522" w="6670249">
                <a:moveTo>
                  <a:pt x="0" y="0"/>
                </a:moveTo>
                <a:lnTo>
                  <a:pt x="6670249" y="0"/>
                </a:lnTo>
                <a:lnTo>
                  <a:pt x="6670249" y="1592522"/>
                </a:lnTo>
                <a:lnTo>
                  <a:pt x="0" y="1592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59300" y="1779686"/>
            <a:ext cx="2446977" cy="2939311"/>
          </a:xfrm>
          <a:custGeom>
            <a:avLst/>
            <a:gdLst/>
            <a:ahLst/>
            <a:cxnLst/>
            <a:rect r="r" b="b" t="t" l="l"/>
            <a:pathLst>
              <a:path h="2939311" w="2446977">
                <a:moveTo>
                  <a:pt x="0" y="0"/>
                </a:moveTo>
                <a:lnTo>
                  <a:pt x="2446977" y="0"/>
                </a:lnTo>
                <a:lnTo>
                  <a:pt x="2446977" y="2939311"/>
                </a:lnTo>
                <a:lnTo>
                  <a:pt x="0" y="2939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052402" y="589234"/>
            <a:ext cx="5416435" cy="827237"/>
          </a:xfrm>
          <a:custGeom>
            <a:avLst/>
            <a:gdLst/>
            <a:ahLst/>
            <a:cxnLst/>
            <a:rect r="r" b="b" t="t" l="l"/>
            <a:pathLst>
              <a:path h="827237" w="5416435">
                <a:moveTo>
                  <a:pt x="0" y="0"/>
                </a:moveTo>
                <a:lnTo>
                  <a:pt x="5416435" y="0"/>
                </a:lnTo>
                <a:lnTo>
                  <a:pt x="5416435" y="827238"/>
                </a:lnTo>
                <a:lnTo>
                  <a:pt x="0" y="827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729948" y="9258300"/>
            <a:ext cx="6242672" cy="1771358"/>
          </a:xfrm>
          <a:custGeom>
            <a:avLst/>
            <a:gdLst/>
            <a:ahLst/>
            <a:cxnLst/>
            <a:rect r="r" b="b" t="t" l="l"/>
            <a:pathLst>
              <a:path h="1771358" w="6242672">
                <a:moveTo>
                  <a:pt x="0" y="0"/>
                </a:moveTo>
                <a:lnTo>
                  <a:pt x="6242672" y="0"/>
                </a:lnTo>
                <a:lnTo>
                  <a:pt x="6242672" y="1771358"/>
                </a:lnTo>
                <a:lnTo>
                  <a:pt x="0" y="1771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4375121" y="9107385"/>
            <a:ext cx="6397553" cy="2942875"/>
          </a:xfrm>
          <a:custGeom>
            <a:avLst/>
            <a:gdLst/>
            <a:ahLst/>
            <a:cxnLst/>
            <a:rect r="r" b="b" t="t" l="l"/>
            <a:pathLst>
              <a:path h="2942875" w="6397553">
                <a:moveTo>
                  <a:pt x="0" y="0"/>
                </a:moveTo>
                <a:lnTo>
                  <a:pt x="6397554" y="0"/>
                </a:lnTo>
                <a:lnTo>
                  <a:pt x="6397554" y="2942875"/>
                </a:lnTo>
                <a:lnTo>
                  <a:pt x="0" y="29428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10800000">
            <a:off x="13216435" y="-2666503"/>
            <a:ext cx="3866169" cy="3846838"/>
          </a:xfrm>
          <a:custGeom>
            <a:avLst/>
            <a:gdLst/>
            <a:ahLst/>
            <a:cxnLst/>
            <a:rect r="r" b="b" t="t" l="l"/>
            <a:pathLst>
              <a:path h="3846838" w="3866169">
                <a:moveTo>
                  <a:pt x="0" y="0"/>
                </a:moveTo>
                <a:lnTo>
                  <a:pt x="3866169" y="0"/>
                </a:lnTo>
                <a:lnTo>
                  <a:pt x="3866169" y="3846838"/>
                </a:lnTo>
                <a:lnTo>
                  <a:pt x="0" y="38468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4581420" y="4960948"/>
            <a:ext cx="6397553" cy="2942875"/>
          </a:xfrm>
          <a:custGeom>
            <a:avLst/>
            <a:gdLst/>
            <a:ahLst/>
            <a:cxnLst/>
            <a:rect r="r" b="b" t="t" l="l"/>
            <a:pathLst>
              <a:path h="2942875" w="6397553">
                <a:moveTo>
                  <a:pt x="0" y="0"/>
                </a:moveTo>
                <a:lnTo>
                  <a:pt x="6397553" y="0"/>
                </a:lnTo>
                <a:lnTo>
                  <a:pt x="6397553" y="2942874"/>
                </a:lnTo>
                <a:lnTo>
                  <a:pt x="0" y="29428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0">
            <a:off x="540353" y="261227"/>
            <a:ext cx="9353008" cy="9725657"/>
          </a:xfrm>
          <a:custGeom>
            <a:avLst/>
            <a:gdLst/>
            <a:ahLst/>
            <a:cxnLst/>
            <a:rect r="r" b="b" t="t" l="l"/>
            <a:pathLst>
              <a:path h="9725657" w="9353008">
                <a:moveTo>
                  <a:pt x="0" y="0"/>
                </a:moveTo>
                <a:lnTo>
                  <a:pt x="9353008" y="0"/>
                </a:lnTo>
                <a:lnTo>
                  <a:pt x="9353008" y="9725657"/>
                </a:lnTo>
                <a:lnTo>
                  <a:pt x="0" y="9725657"/>
                </a:lnTo>
                <a:lnTo>
                  <a:pt x="0" y="0"/>
                </a:lnTo>
                <a:close/>
              </a:path>
            </a:pathLst>
          </a:custGeom>
          <a:blipFill>
            <a:blip r:embed="rId17"/>
            <a:stretch>
              <a:fillRect l="0" t="-11003" r="-15426"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TextBox 3" id="3"/>
          <p:cNvSpPr txBox="true"/>
          <p:nvPr/>
        </p:nvSpPr>
        <p:spPr>
          <a:xfrm rot="0">
            <a:off x="10440375" y="4344998"/>
            <a:ext cx="6818925" cy="1308100"/>
          </a:xfrm>
          <a:prstGeom prst="rect">
            <a:avLst/>
          </a:prstGeom>
        </p:spPr>
        <p:txBody>
          <a:bodyPr anchor="t" rtlCol="false" tIns="0" lIns="0" bIns="0" rIns="0">
            <a:spAutoFit/>
          </a:bodyPr>
          <a:lstStyle/>
          <a:p>
            <a:pPr algn="r">
              <a:lnSpc>
                <a:spcPts val="5000"/>
              </a:lnSpc>
            </a:pPr>
            <a:r>
              <a:rPr lang="en-US" sz="5000" spc="-120">
                <a:solidFill>
                  <a:srgbClr val="FFFFFF"/>
                </a:solidFill>
                <a:latin typeface="TT Milks Casual 700 One"/>
                <a:ea typeface="TT Milks Casual 700 One"/>
                <a:cs typeface="TT Milks Casual 700 One"/>
                <a:sym typeface="TT Milks Casual 700 One"/>
              </a:rPr>
              <a:t>VISUALIZATION OF FILTERED FEATURES</a:t>
            </a:r>
          </a:p>
        </p:txBody>
      </p:sp>
      <p:sp>
        <p:nvSpPr>
          <p:cNvPr name="Freeform 4" id="4"/>
          <p:cNvSpPr/>
          <p:nvPr/>
        </p:nvSpPr>
        <p:spPr>
          <a:xfrm flipH="false" flipV="false" rot="0">
            <a:off x="12468837" y="8685775"/>
            <a:ext cx="6517111" cy="2916407"/>
          </a:xfrm>
          <a:custGeom>
            <a:avLst/>
            <a:gdLst/>
            <a:ahLst/>
            <a:cxnLst/>
            <a:rect r="r" b="b" t="t" l="l"/>
            <a:pathLst>
              <a:path h="2916407" w="6517111">
                <a:moveTo>
                  <a:pt x="0" y="0"/>
                </a:moveTo>
                <a:lnTo>
                  <a:pt x="6517111" y="0"/>
                </a:lnTo>
                <a:lnTo>
                  <a:pt x="6517111" y="2916408"/>
                </a:lnTo>
                <a:lnTo>
                  <a:pt x="0" y="2916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82643" y="-412187"/>
            <a:ext cx="6670249" cy="1592522"/>
          </a:xfrm>
          <a:custGeom>
            <a:avLst/>
            <a:gdLst/>
            <a:ahLst/>
            <a:cxnLst/>
            <a:rect r="r" b="b" t="t" l="l"/>
            <a:pathLst>
              <a:path h="1592522" w="6670249">
                <a:moveTo>
                  <a:pt x="0" y="0"/>
                </a:moveTo>
                <a:lnTo>
                  <a:pt x="6670249" y="0"/>
                </a:lnTo>
                <a:lnTo>
                  <a:pt x="6670249" y="1592522"/>
                </a:lnTo>
                <a:lnTo>
                  <a:pt x="0" y="1592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59300" y="1779686"/>
            <a:ext cx="2446977" cy="2939311"/>
          </a:xfrm>
          <a:custGeom>
            <a:avLst/>
            <a:gdLst/>
            <a:ahLst/>
            <a:cxnLst/>
            <a:rect r="r" b="b" t="t" l="l"/>
            <a:pathLst>
              <a:path h="2939311" w="2446977">
                <a:moveTo>
                  <a:pt x="0" y="0"/>
                </a:moveTo>
                <a:lnTo>
                  <a:pt x="2446977" y="0"/>
                </a:lnTo>
                <a:lnTo>
                  <a:pt x="2446977" y="2939311"/>
                </a:lnTo>
                <a:lnTo>
                  <a:pt x="0" y="2939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052402" y="589234"/>
            <a:ext cx="5416435" cy="827237"/>
          </a:xfrm>
          <a:custGeom>
            <a:avLst/>
            <a:gdLst/>
            <a:ahLst/>
            <a:cxnLst/>
            <a:rect r="r" b="b" t="t" l="l"/>
            <a:pathLst>
              <a:path h="827237" w="5416435">
                <a:moveTo>
                  <a:pt x="0" y="0"/>
                </a:moveTo>
                <a:lnTo>
                  <a:pt x="5416435" y="0"/>
                </a:lnTo>
                <a:lnTo>
                  <a:pt x="5416435" y="827238"/>
                </a:lnTo>
                <a:lnTo>
                  <a:pt x="0" y="827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729948" y="9258300"/>
            <a:ext cx="6242672" cy="1771358"/>
          </a:xfrm>
          <a:custGeom>
            <a:avLst/>
            <a:gdLst/>
            <a:ahLst/>
            <a:cxnLst/>
            <a:rect r="r" b="b" t="t" l="l"/>
            <a:pathLst>
              <a:path h="1771358" w="6242672">
                <a:moveTo>
                  <a:pt x="0" y="0"/>
                </a:moveTo>
                <a:lnTo>
                  <a:pt x="6242672" y="0"/>
                </a:lnTo>
                <a:lnTo>
                  <a:pt x="6242672" y="1771358"/>
                </a:lnTo>
                <a:lnTo>
                  <a:pt x="0" y="1771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4375121" y="9107385"/>
            <a:ext cx="6397553" cy="2942875"/>
          </a:xfrm>
          <a:custGeom>
            <a:avLst/>
            <a:gdLst/>
            <a:ahLst/>
            <a:cxnLst/>
            <a:rect r="r" b="b" t="t" l="l"/>
            <a:pathLst>
              <a:path h="2942875" w="6397553">
                <a:moveTo>
                  <a:pt x="0" y="0"/>
                </a:moveTo>
                <a:lnTo>
                  <a:pt x="6397554" y="0"/>
                </a:lnTo>
                <a:lnTo>
                  <a:pt x="6397554" y="2942875"/>
                </a:lnTo>
                <a:lnTo>
                  <a:pt x="0" y="29428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10800000">
            <a:off x="13216435" y="-2666503"/>
            <a:ext cx="3866169" cy="3846838"/>
          </a:xfrm>
          <a:custGeom>
            <a:avLst/>
            <a:gdLst/>
            <a:ahLst/>
            <a:cxnLst/>
            <a:rect r="r" b="b" t="t" l="l"/>
            <a:pathLst>
              <a:path h="3846838" w="3866169">
                <a:moveTo>
                  <a:pt x="0" y="0"/>
                </a:moveTo>
                <a:lnTo>
                  <a:pt x="3866169" y="0"/>
                </a:lnTo>
                <a:lnTo>
                  <a:pt x="3866169" y="3846838"/>
                </a:lnTo>
                <a:lnTo>
                  <a:pt x="0" y="38468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4581420" y="4960948"/>
            <a:ext cx="6397553" cy="2942875"/>
          </a:xfrm>
          <a:custGeom>
            <a:avLst/>
            <a:gdLst/>
            <a:ahLst/>
            <a:cxnLst/>
            <a:rect r="r" b="b" t="t" l="l"/>
            <a:pathLst>
              <a:path h="2942875" w="6397553">
                <a:moveTo>
                  <a:pt x="0" y="0"/>
                </a:moveTo>
                <a:lnTo>
                  <a:pt x="6397553" y="0"/>
                </a:lnTo>
                <a:lnTo>
                  <a:pt x="6397553" y="2942874"/>
                </a:lnTo>
                <a:lnTo>
                  <a:pt x="0" y="29428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0">
            <a:off x="1360999" y="210416"/>
            <a:ext cx="9411675" cy="9866169"/>
          </a:xfrm>
          <a:custGeom>
            <a:avLst/>
            <a:gdLst/>
            <a:ahLst/>
            <a:cxnLst/>
            <a:rect r="r" b="b" t="t" l="l"/>
            <a:pathLst>
              <a:path h="9866169" w="9411675">
                <a:moveTo>
                  <a:pt x="0" y="0"/>
                </a:moveTo>
                <a:lnTo>
                  <a:pt x="9411676" y="0"/>
                </a:lnTo>
                <a:lnTo>
                  <a:pt x="9411676" y="9866168"/>
                </a:lnTo>
                <a:lnTo>
                  <a:pt x="0" y="9866168"/>
                </a:lnTo>
                <a:lnTo>
                  <a:pt x="0" y="0"/>
                </a:lnTo>
                <a:close/>
              </a:path>
            </a:pathLst>
          </a:custGeom>
          <a:blipFill>
            <a:blip r:embed="rId17"/>
            <a:stretch>
              <a:fillRect l="0" t="-9089" r="-14357"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grpSp>
        <p:nvGrpSpPr>
          <p:cNvPr name="Group 3" id="3"/>
          <p:cNvGrpSpPr/>
          <p:nvPr/>
        </p:nvGrpSpPr>
        <p:grpSpPr>
          <a:xfrm rot="0">
            <a:off x="843901" y="1060348"/>
            <a:ext cx="5234930" cy="8721548"/>
            <a:chOff x="0" y="0"/>
            <a:chExt cx="1538845" cy="2563761"/>
          </a:xfrm>
        </p:grpSpPr>
        <p:sp>
          <p:nvSpPr>
            <p:cNvPr name="Freeform 4" id="4"/>
            <p:cNvSpPr/>
            <p:nvPr/>
          </p:nvSpPr>
          <p:spPr>
            <a:xfrm flipH="false" flipV="false" rot="0">
              <a:off x="0" y="0"/>
              <a:ext cx="1538845" cy="2563761"/>
            </a:xfrm>
            <a:custGeom>
              <a:avLst/>
              <a:gdLst/>
              <a:ahLst/>
              <a:cxnLst/>
              <a:rect r="r" b="b" t="t" l="l"/>
              <a:pathLst>
                <a:path h="2563761" w="1538845">
                  <a:moveTo>
                    <a:pt x="26620" y="0"/>
                  </a:moveTo>
                  <a:lnTo>
                    <a:pt x="1512225" y="0"/>
                  </a:lnTo>
                  <a:cubicBezTo>
                    <a:pt x="1526927" y="0"/>
                    <a:pt x="1538845" y="11918"/>
                    <a:pt x="1538845" y="26620"/>
                  </a:cubicBezTo>
                  <a:lnTo>
                    <a:pt x="1538845" y="2537141"/>
                  </a:lnTo>
                  <a:cubicBezTo>
                    <a:pt x="1538845" y="2544201"/>
                    <a:pt x="1536041" y="2550972"/>
                    <a:pt x="1531048" y="2555964"/>
                  </a:cubicBezTo>
                  <a:cubicBezTo>
                    <a:pt x="1526056" y="2560956"/>
                    <a:pt x="1519285" y="2563761"/>
                    <a:pt x="1512225" y="2563761"/>
                  </a:cubicBezTo>
                  <a:lnTo>
                    <a:pt x="26620" y="2563761"/>
                  </a:lnTo>
                  <a:cubicBezTo>
                    <a:pt x="19560" y="2563761"/>
                    <a:pt x="12789" y="2560956"/>
                    <a:pt x="7797" y="2555964"/>
                  </a:cubicBezTo>
                  <a:cubicBezTo>
                    <a:pt x="2805" y="2550972"/>
                    <a:pt x="0" y="2544201"/>
                    <a:pt x="0" y="2537141"/>
                  </a:cubicBezTo>
                  <a:lnTo>
                    <a:pt x="0" y="26620"/>
                  </a:lnTo>
                  <a:cubicBezTo>
                    <a:pt x="0" y="19560"/>
                    <a:pt x="2805" y="12789"/>
                    <a:pt x="7797" y="7797"/>
                  </a:cubicBezTo>
                  <a:cubicBezTo>
                    <a:pt x="12789" y="2805"/>
                    <a:pt x="19560" y="0"/>
                    <a:pt x="26620" y="0"/>
                  </a:cubicBezTo>
                  <a:close/>
                </a:path>
              </a:pathLst>
            </a:custGeom>
            <a:solidFill>
              <a:srgbClr val="DEE19A"/>
            </a:solidFill>
            <a:ln cap="sq">
              <a:noFill/>
              <a:prstDash val="solid"/>
              <a:miter/>
            </a:ln>
          </p:spPr>
        </p:sp>
        <p:sp>
          <p:nvSpPr>
            <p:cNvPr name="TextBox 5" id="5"/>
            <p:cNvSpPr txBox="true"/>
            <p:nvPr/>
          </p:nvSpPr>
          <p:spPr>
            <a:xfrm>
              <a:off x="0" y="28575"/>
              <a:ext cx="1538845" cy="2535186"/>
            </a:xfrm>
            <a:prstGeom prst="rect">
              <a:avLst/>
            </a:prstGeom>
          </p:spPr>
          <p:txBody>
            <a:bodyPr anchor="ctr" rtlCol="false" tIns="50800" lIns="50800" bIns="50800" rIns="50800"/>
            <a:lstStyle/>
            <a:p>
              <a:pPr algn="ctr" marL="0" indent="0" lvl="0">
                <a:lnSpc>
                  <a:spcPts val="1925"/>
                </a:lnSpc>
                <a:spcBef>
                  <a:spcPct val="0"/>
                </a:spcBef>
              </a:pPr>
            </a:p>
          </p:txBody>
        </p:sp>
      </p:grpSp>
      <p:grpSp>
        <p:nvGrpSpPr>
          <p:cNvPr name="Group 6" id="6"/>
          <p:cNvGrpSpPr/>
          <p:nvPr/>
        </p:nvGrpSpPr>
        <p:grpSpPr>
          <a:xfrm rot="0">
            <a:off x="12210278" y="1060348"/>
            <a:ext cx="5234930" cy="8721548"/>
            <a:chOff x="0" y="0"/>
            <a:chExt cx="1538845" cy="2563761"/>
          </a:xfrm>
        </p:grpSpPr>
        <p:sp>
          <p:nvSpPr>
            <p:cNvPr name="Freeform 7" id="7"/>
            <p:cNvSpPr/>
            <p:nvPr/>
          </p:nvSpPr>
          <p:spPr>
            <a:xfrm flipH="false" flipV="false" rot="0">
              <a:off x="0" y="0"/>
              <a:ext cx="1538845" cy="2563761"/>
            </a:xfrm>
            <a:custGeom>
              <a:avLst/>
              <a:gdLst/>
              <a:ahLst/>
              <a:cxnLst/>
              <a:rect r="r" b="b" t="t" l="l"/>
              <a:pathLst>
                <a:path h="2563761" w="1538845">
                  <a:moveTo>
                    <a:pt x="26620" y="0"/>
                  </a:moveTo>
                  <a:lnTo>
                    <a:pt x="1512225" y="0"/>
                  </a:lnTo>
                  <a:cubicBezTo>
                    <a:pt x="1526927" y="0"/>
                    <a:pt x="1538845" y="11918"/>
                    <a:pt x="1538845" y="26620"/>
                  </a:cubicBezTo>
                  <a:lnTo>
                    <a:pt x="1538845" y="2537141"/>
                  </a:lnTo>
                  <a:cubicBezTo>
                    <a:pt x="1538845" y="2544201"/>
                    <a:pt x="1536041" y="2550972"/>
                    <a:pt x="1531048" y="2555964"/>
                  </a:cubicBezTo>
                  <a:cubicBezTo>
                    <a:pt x="1526056" y="2560956"/>
                    <a:pt x="1519285" y="2563761"/>
                    <a:pt x="1512225" y="2563761"/>
                  </a:cubicBezTo>
                  <a:lnTo>
                    <a:pt x="26620" y="2563761"/>
                  </a:lnTo>
                  <a:cubicBezTo>
                    <a:pt x="19560" y="2563761"/>
                    <a:pt x="12789" y="2560956"/>
                    <a:pt x="7797" y="2555964"/>
                  </a:cubicBezTo>
                  <a:cubicBezTo>
                    <a:pt x="2805" y="2550972"/>
                    <a:pt x="0" y="2544201"/>
                    <a:pt x="0" y="2537141"/>
                  </a:cubicBezTo>
                  <a:lnTo>
                    <a:pt x="0" y="26620"/>
                  </a:lnTo>
                  <a:cubicBezTo>
                    <a:pt x="0" y="19560"/>
                    <a:pt x="2805" y="12789"/>
                    <a:pt x="7797" y="7797"/>
                  </a:cubicBezTo>
                  <a:cubicBezTo>
                    <a:pt x="12789" y="2805"/>
                    <a:pt x="19560" y="0"/>
                    <a:pt x="26620" y="0"/>
                  </a:cubicBezTo>
                  <a:close/>
                </a:path>
              </a:pathLst>
            </a:custGeom>
            <a:solidFill>
              <a:srgbClr val="DEE19A"/>
            </a:solidFill>
            <a:ln cap="sq">
              <a:noFill/>
              <a:prstDash val="solid"/>
              <a:miter/>
            </a:ln>
          </p:spPr>
        </p:sp>
        <p:sp>
          <p:nvSpPr>
            <p:cNvPr name="TextBox 8" id="8"/>
            <p:cNvSpPr txBox="true"/>
            <p:nvPr/>
          </p:nvSpPr>
          <p:spPr>
            <a:xfrm>
              <a:off x="0" y="28575"/>
              <a:ext cx="1538845" cy="2535186"/>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Freeform 9" id="9"/>
          <p:cNvSpPr/>
          <p:nvPr/>
        </p:nvSpPr>
        <p:spPr>
          <a:xfrm flipH="false" flipV="false" rot="-7900054">
            <a:off x="6191950" y="3422498"/>
            <a:ext cx="908400" cy="407954"/>
          </a:xfrm>
          <a:custGeom>
            <a:avLst/>
            <a:gdLst/>
            <a:ahLst/>
            <a:cxnLst/>
            <a:rect r="r" b="b" t="t" l="l"/>
            <a:pathLst>
              <a:path h="407954" w="908400">
                <a:moveTo>
                  <a:pt x="0" y="0"/>
                </a:moveTo>
                <a:lnTo>
                  <a:pt x="908399" y="0"/>
                </a:lnTo>
                <a:lnTo>
                  <a:pt x="908399" y="407954"/>
                </a:lnTo>
                <a:lnTo>
                  <a:pt x="0" y="40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2700000">
            <a:off x="11119450" y="3431996"/>
            <a:ext cx="908400" cy="407954"/>
          </a:xfrm>
          <a:custGeom>
            <a:avLst/>
            <a:gdLst/>
            <a:ahLst/>
            <a:cxnLst/>
            <a:rect r="r" b="b" t="t" l="l"/>
            <a:pathLst>
              <a:path h="407954" w="908400">
                <a:moveTo>
                  <a:pt x="0" y="0"/>
                </a:moveTo>
                <a:lnTo>
                  <a:pt x="908399" y="0"/>
                </a:lnTo>
                <a:lnTo>
                  <a:pt x="908399" y="407954"/>
                </a:lnTo>
                <a:lnTo>
                  <a:pt x="0" y="407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3209977">
            <a:off x="11183965" y="6782375"/>
            <a:ext cx="874397" cy="392684"/>
          </a:xfrm>
          <a:custGeom>
            <a:avLst/>
            <a:gdLst/>
            <a:ahLst/>
            <a:cxnLst/>
            <a:rect r="r" b="b" t="t" l="l"/>
            <a:pathLst>
              <a:path h="392684" w="874397">
                <a:moveTo>
                  <a:pt x="0" y="0"/>
                </a:moveTo>
                <a:lnTo>
                  <a:pt x="874396" y="0"/>
                </a:lnTo>
                <a:lnTo>
                  <a:pt x="874396" y="392684"/>
                </a:lnTo>
                <a:lnTo>
                  <a:pt x="0" y="392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7866361">
            <a:off x="6190002" y="6772655"/>
            <a:ext cx="874397" cy="392684"/>
          </a:xfrm>
          <a:custGeom>
            <a:avLst/>
            <a:gdLst/>
            <a:ahLst/>
            <a:cxnLst/>
            <a:rect r="r" b="b" t="t" l="l"/>
            <a:pathLst>
              <a:path h="392684" w="874397">
                <a:moveTo>
                  <a:pt x="0" y="0"/>
                </a:moveTo>
                <a:lnTo>
                  <a:pt x="874397" y="0"/>
                </a:lnTo>
                <a:lnTo>
                  <a:pt x="874397" y="392683"/>
                </a:lnTo>
                <a:lnTo>
                  <a:pt x="0" y="392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7453689" y="6149975"/>
            <a:ext cx="3380621" cy="516313"/>
          </a:xfrm>
          <a:custGeom>
            <a:avLst/>
            <a:gdLst/>
            <a:ahLst/>
            <a:cxnLst/>
            <a:rect r="r" b="b" t="t" l="l"/>
            <a:pathLst>
              <a:path h="516313" w="3380621">
                <a:moveTo>
                  <a:pt x="0" y="0"/>
                </a:moveTo>
                <a:lnTo>
                  <a:pt x="3380622" y="0"/>
                </a:lnTo>
                <a:lnTo>
                  <a:pt x="3380622" y="516313"/>
                </a:lnTo>
                <a:lnTo>
                  <a:pt x="0" y="5163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905607" y="19819"/>
            <a:ext cx="2476786" cy="2084360"/>
          </a:xfrm>
          <a:custGeom>
            <a:avLst/>
            <a:gdLst/>
            <a:ahLst/>
            <a:cxnLst/>
            <a:rect r="r" b="b" t="t" l="l"/>
            <a:pathLst>
              <a:path h="2084360" w="2476786">
                <a:moveTo>
                  <a:pt x="0" y="0"/>
                </a:moveTo>
                <a:lnTo>
                  <a:pt x="2476786" y="0"/>
                </a:lnTo>
                <a:lnTo>
                  <a:pt x="2476786" y="2084360"/>
                </a:lnTo>
                <a:lnTo>
                  <a:pt x="0" y="2084360"/>
                </a:lnTo>
                <a:lnTo>
                  <a:pt x="0" y="0"/>
                </a:lnTo>
                <a:close/>
              </a:path>
            </a:pathLst>
          </a:custGeom>
          <a:blipFill>
            <a:blip r:embed="rId7"/>
            <a:stretch>
              <a:fillRect l="0" t="0" r="0" b="0"/>
            </a:stretch>
          </a:blipFill>
        </p:spPr>
      </p:sp>
      <p:sp>
        <p:nvSpPr>
          <p:cNvPr name="Freeform 15" id="15"/>
          <p:cNvSpPr/>
          <p:nvPr/>
        </p:nvSpPr>
        <p:spPr>
          <a:xfrm flipH="false" flipV="false" rot="0">
            <a:off x="1004604" y="1760872"/>
            <a:ext cx="4913524" cy="1445846"/>
          </a:xfrm>
          <a:custGeom>
            <a:avLst/>
            <a:gdLst/>
            <a:ahLst/>
            <a:cxnLst/>
            <a:rect r="r" b="b" t="t" l="l"/>
            <a:pathLst>
              <a:path h="1445846" w="4913524">
                <a:moveTo>
                  <a:pt x="0" y="0"/>
                </a:moveTo>
                <a:lnTo>
                  <a:pt x="4913525" y="0"/>
                </a:lnTo>
                <a:lnTo>
                  <a:pt x="4913525" y="1445845"/>
                </a:lnTo>
                <a:lnTo>
                  <a:pt x="0" y="1445845"/>
                </a:lnTo>
                <a:lnTo>
                  <a:pt x="0" y="0"/>
                </a:lnTo>
                <a:close/>
              </a:path>
            </a:pathLst>
          </a:custGeom>
          <a:blipFill>
            <a:blip r:embed="rId8"/>
            <a:stretch>
              <a:fillRect l="0" t="0" r="0" b="0"/>
            </a:stretch>
          </a:blipFill>
        </p:spPr>
      </p:sp>
      <p:sp>
        <p:nvSpPr>
          <p:cNvPr name="Freeform 16" id="16"/>
          <p:cNvSpPr/>
          <p:nvPr/>
        </p:nvSpPr>
        <p:spPr>
          <a:xfrm flipH="false" flipV="false" rot="0">
            <a:off x="1635757" y="4651197"/>
            <a:ext cx="3651220" cy="4929146"/>
          </a:xfrm>
          <a:custGeom>
            <a:avLst/>
            <a:gdLst/>
            <a:ahLst/>
            <a:cxnLst/>
            <a:rect r="r" b="b" t="t" l="l"/>
            <a:pathLst>
              <a:path h="4929146" w="3651220">
                <a:moveTo>
                  <a:pt x="0" y="0"/>
                </a:moveTo>
                <a:lnTo>
                  <a:pt x="3651219" y="0"/>
                </a:lnTo>
                <a:lnTo>
                  <a:pt x="3651219" y="4929147"/>
                </a:lnTo>
                <a:lnTo>
                  <a:pt x="0" y="4929147"/>
                </a:lnTo>
                <a:lnTo>
                  <a:pt x="0" y="0"/>
                </a:lnTo>
                <a:close/>
              </a:path>
            </a:pathLst>
          </a:custGeom>
          <a:blipFill>
            <a:blip r:embed="rId9"/>
            <a:stretch>
              <a:fillRect l="0" t="0" r="0" b="0"/>
            </a:stretch>
          </a:blipFill>
        </p:spPr>
      </p:sp>
      <p:sp>
        <p:nvSpPr>
          <p:cNvPr name="Freeform 17" id="17"/>
          <p:cNvSpPr/>
          <p:nvPr/>
        </p:nvSpPr>
        <p:spPr>
          <a:xfrm flipH="false" flipV="false" rot="0">
            <a:off x="12681840" y="1762237"/>
            <a:ext cx="4139406" cy="2888960"/>
          </a:xfrm>
          <a:custGeom>
            <a:avLst/>
            <a:gdLst/>
            <a:ahLst/>
            <a:cxnLst/>
            <a:rect r="r" b="b" t="t" l="l"/>
            <a:pathLst>
              <a:path h="2888960" w="4139406">
                <a:moveTo>
                  <a:pt x="0" y="0"/>
                </a:moveTo>
                <a:lnTo>
                  <a:pt x="4139406" y="0"/>
                </a:lnTo>
                <a:lnTo>
                  <a:pt x="4139406" y="2888960"/>
                </a:lnTo>
                <a:lnTo>
                  <a:pt x="0" y="2888960"/>
                </a:lnTo>
                <a:lnTo>
                  <a:pt x="0" y="0"/>
                </a:lnTo>
                <a:close/>
              </a:path>
            </a:pathLst>
          </a:custGeom>
          <a:blipFill>
            <a:blip r:embed="rId10"/>
            <a:stretch>
              <a:fillRect l="0" t="0" r="0" b="0"/>
            </a:stretch>
          </a:blipFill>
        </p:spPr>
      </p:sp>
      <p:sp>
        <p:nvSpPr>
          <p:cNvPr name="TextBox 18" id="18"/>
          <p:cNvSpPr txBox="true"/>
          <p:nvPr/>
        </p:nvSpPr>
        <p:spPr>
          <a:xfrm rot="0">
            <a:off x="6153922" y="4213225"/>
            <a:ext cx="5980156" cy="1936750"/>
          </a:xfrm>
          <a:prstGeom prst="rect">
            <a:avLst/>
          </a:prstGeom>
        </p:spPr>
        <p:txBody>
          <a:bodyPr anchor="t" rtlCol="false" tIns="0" lIns="0" bIns="0" rIns="0">
            <a:spAutoFit/>
          </a:bodyPr>
          <a:lstStyle/>
          <a:p>
            <a:pPr algn="ctr">
              <a:lnSpc>
                <a:spcPts val="5000"/>
              </a:lnSpc>
            </a:pPr>
            <a:r>
              <a:rPr lang="en-US" sz="5000" spc="-120">
                <a:solidFill>
                  <a:srgbClr val="FFFFFF"/>
                </a:solidFill>
                <a:latin typeface="TT Milks Casual 700 One"/>
                <a:ea typeface="TT Milks Casual 700 One"/>
                <a:cs typeface="TT Milks Casual 700 One"/>
                <a:sym typeface="TT Milks Casual 700 One"/>
              </a:rPr>
              <a:t>MODELING NEURAL NETWORKS USING KERAS</a:t>
            </a:r>
          </a:p>
        </p:txBody>
      </p:sp>
      <p:sp>
        <p:nvSpPr>
          <p:cNvPr name="TextBox 19" id="19"/>
          <p:cNvSpPr txBox="true"/>
          <p:nvPr/>
        </p:nvSpPr>
        <p:spPr>
          <a:xfrm rot="0">
            <a:off x="12658577" y="4718495"/>
            <a:ext cx="4185932" cy="1262380"/>
          </a:xfrm>
          <a:prstGeom prst="rect">
            <a:avLst/>
          </a:prstGeom>
        </p:spPr>
        <p:txBody>
          <a:bodyPr anchor="t" rtlCol="false" tIns="0" lIns="0" bIns="0" rIns="0">
            <a:spAutoFit/>
          </a:bodyPr>
          <a:lstStyle/>
          <a:p>
            <a:pPr algn="ctr" marL="0" indent="0" lvl="0">
              <a:lnSpc>
                <a:spcPts val="3260"/>
              </a:lnSpc>
              <a:spcBef>
                <a:spcPct val="0"/>
              </a:spcBef>
            </a:pPr>
            <a:r>
              <a:rPr lang="en-US" sz="2000">
                <a:solidFill>
                  <a:srgbClr val="303030"/>
                </a:solidFill>
                <a:latin typeface="Agrandir Medium"/>
                <a:ea typeface="Agrandir Medium"/>
                <a:cs typeface="Agrandir Medium"/>
                <a:sym typeface="Agrandir Medium"/>
              </a:rPr>
              <a:t>The last step is KerasClassifier model. Set the parameters equal with Keras manual model.</a:t>
            </a:r>
          </a:p>
        </p:txBody>
      </p:sp>
      <p:sp>
        <p:nvSpPr>
          <p:cNvPr name="TextBox 20" id="20"/>
          <p:cNvSpPr txBox="true"/>
          <p:nvPr/>
        </p:nvSpPr>
        <p:spPr>
          <a:xfrm rot="0">
            <a:off x="1796797" y="1364632"/>
            <a:ext cx="3211798" cy="396240"/>
          </a:xfrm>
          <a:prstGeom prst="rect">
            <a:avLst/>
          </a:prstGeom>
        </p:spPr>
        <p:txBody>
          <a:bodyPr anchor="t" rtlCol="false" tIns="0" lIns="0" bIns="0" rIns="0">
            <a:spAutoFit/>
          </a:bodyPr>
          <a:lstStyle/>
          <a:p>
            <a:pPr algn="ctr">
              <a:lnSpc>
                <a:spcPts val="2879"/>
              </a:lnSpc>
            </a:pPr>
            <a:r>
              <a:rPr lang="en-US" sz="3000" spc="-246">
                <a:solidFill>
                  <a:srgbClr val="303030"/>
                </a:solidFill>
                <a:latin typeface="TT Milks Casual 700 One"/>
                <a:ea typeface="TT Milks Casual 700 One"/>
                <a:cs typeface="TT Milks Casual 700 One"/>
                <a:sym typeface="TT Milks Casual 700 One"/>
              </a:rPr>
              <a:t>WITHOUT PIPELINE</a:t>
            </a:r>
          </a:p>
        </p:txBody>
      </p:sp>
      <p:sp>
        <p:nvSpPr>
          <p:cNvPr name="TextBox 21" id="21"/>
          <p:cNvSpPr txBox="true"/>
          <p:nvPr/>
        </p:nvSpPr>
        <p:spPr>
          <a:xfrm rot="0">
            <a:off x="13145644" y="1364632"/>
            <a:ext cx="3211798" cy="396240"/>
          </a:xfrm>
          <a:prstGeom prst="rect">
            <a:avLst/>
          </a:prstGeom>
        </p:spPr>
        <p:txBody>
          <a:bodyPr anchor="t" rtlCol="false" tIns="0" lIns="0" bIns="0" rIns="0">
            <a:spAutoFit/>
          </a:bodyPr>
          <a:lstStyle/>
          <a:p>
            <a:pPr algn="ctr">
              <a:lnSpc>
                <a:spcPts val="2879"/>
              </a:lnSpc>
            </a:pPr>
            <a:r>
              <a:rPr lang="en-US" sz="3000" spc="-246">
                <a:solidFill>
                  <a:srgbClr val="303030"/>
                </a:solidFill>
                <a:latin typeface="TT Milks Casual 700 One"/>
                <a:ea typeface="TT Milks Casual 700 One"/>
                <a:cs typeface="TT Milks Casual 700 One"/>
                <a:sym typeface="TT Milks Casual 700 One"/>
              </a:rPr>
              <a:t>CREATING PIPELINE</a:t>
            </a:r>
          </a:p>
        </p:txBody>
      </p:sp>
      <p:sp>
        <p:nvSpPr>
          <p:cNvPr name="TextBox 22" id="22"/>
          <p:cNvSpPr txBox="true"/>
          <p:nvPr/>
        </p:nvSpPr>
        <p:spPr>
          <a:xfrm rot="0">
            <a:off x="12782001" y="6109453"/>
            <a:ext cx="4185932" cy="3310255"/>
          </a:xfrm>
          <a:prstGeom prst="rect">
            <a:avLst/>
          </a:prstGeom>
        </p:spPr>
        <p:txBody>
          <a:bodyPr anchor="t" rtlCol="false" tIns="0" lIns="0" bIns="0" rIns="0">
            <a:spAutoFit/>
          </a:bodyPr>
          <a:lstStyle/>
          <a:p>
            <a:pPr algn="ctr">
              <a:lnSpc>
                <a:spcPts val="3260"/>
              </a:lnSpc>
            </a:pPr>
            <a:r>
              <a:rPr lang="en-US" sz="2000">
                <a:solidFill>
                  <a:srgbClr val="303030"/>
                </a:solidFill>
                <a:latin typeface="Agrandir Medium"/>
                <a:ea typeface="Agrandir Medium"/>
                <a:cs typeface="Agrandir Medium"/>
                <a:sym typeface="Agrandir Medium"/>
              </a:rPr>
              <a:t>Epoch = 60</a:t>
            </a:r>
          </a:p>
          <a:p>
            <a:pPr algn="ctr">
              <a:lnSpc>
                <a:spcPts val="3260"/>
              </a:lnSpc>
            </a:pPr>
            <a:r>
              <a:rPr lang="en-US" sz="2000">
                <a:solidFill>
                  <a:srgbClr val="303030"/>
                </a:solidFill>
                <a:latin typeface="Agrandir Medium"/>
                <a:ea typeface="Agrandir Medium"/>
                <a:cs typeface="Agrandir Medium"/>
                <a:sym typeface="Agrandir Medium"/>
              </a:rPr>
              <a:t>Input shape = 20 features</a:t>
            </a:r>
          </a:p>
          <a:p>
            <a:pPr algn="ctr">
              <a:lnSpc>
                <a:spcPts val="3260"/>
              </a:lnSpc>
            </a:pPr>
            <a:r>
              <a:rPr lang="en-US" sz="2000">
                <a:solidFill>
                  <a:srgbClr val="303030"/>
                </a:solidFill>
                <a:latin typeface="Agrandir Medium"/>
                <a:ea typeface="Agrandir Medium"/>
                <a:cs typeface="Agrandir Medium"/>
                <a:sym typeface="Agrandir Medium"/>
              </a:rPr>
              <a:t>2 Hidden layer = 12 neurons (activation : relu) , 8 neurons (activation : relu)</a:t>
            </a:r>
          </a:p>
          <a:p>
            <a:pPr algn="ctr">
              <a:lnSpc>
                <a:spcPts val="3260"/>
              </a:lnSpc>
            </a:pPr>
            <a:r>
              <a:rPr lang="en-US" sz="2000">
                <a:solidFill>
                  <a:srgbClr val="303030"/>
                </a:solidFill>
                <a:latin typeface="Agrandir Medium"/>
                <a:ea typeface="Agrandir Medium"/>
                <a:cs typeface="Agrandir Medium"/>
                <a:sym typeface="Agrandir Medium"/>
              </a:rPr>
              <a:t>Output layer = 1 neuron (activation : sigmoid)</a:t>
            </a:r>
          </a:p>
          <a:p>
            <a:pPr algn="ctr" marL="0" indent="0" lvl="0">
              <a:lnSpc>
                <a:spcPts val="3260"/>
              </a:lnSpc>
              <a:spcBef>
                <a:spcPct val="0"/>
              </a:spcBef>
            </a:pPr>
            <a:r>
              <a:rPr lang="en-US" sz="2000">
                <a:solidFill>
                  <a:srgbClr val="303030"/>
                </a:solidFill>
                <a:latin typeface="Agrandir Medium"/>
                <a:ea typeface="Agrandir Medium"/>
                <a:cs typeface="Agrandir Medium"/>
                <a:sym typeface="Agrandir Medium"/>
              </a:rPr>
              <a:t>Batch size = 30</a:t>
            </a:r>
          </a:p>
        </p:txBody>
      </p:sp>
      <p:sp>
        <p:nvSpPr>
          <p:cNvPr name="TextBox 23" id="23"/>
          <p:cNvSpPr txBox="true"/>
          <p:nvPr/>
        </p:nvSpPr>
        <p:spPr>
          <a:xfrm rot="0">
            <a:off x="843901" y="3226330"/>
            <a:ext cx="5234930" cy="1262380"/>
          </a:xfrm>
          <a:prstGeom prst="rect">
            <a:avLst/>
          </a:prstGeom>
        </p:spPr>
        <p:txBody>
          <a:bodyPr anchor="t" rtlCol="false" tIns="0" lIns="0" bIns="0" rIns="0">
            <a:spAutoFit/>
          </a:bodyPr>
          <a:lstStyle/>
          <a:p>
            <a:pPr algn="ctr" marL="0" indent="0" lvl="0">
              <a:lnSpc>
                <a:spcPts val="3260"/>
              </a:lnSpc>
              <a:spcBef>
                <a:spcPct val="0"/>
              </a:spcBef>
            </a:pPr>
            <a:r>
              <a:rPr lang="en-US" sz="2000">
                <a:solidFill>
                  <a:srgbClr val="303030"/>
                </a:solidFill>
                <a:latin typeface="Agrandir Medium"/>
                <a:ea typeface="Agrandir Medium"/>
                <a:cs typeface="Agrandir Medium"/>
                <a:sym typeface="Agrandir Medium"/>
              </a:rPr>
              <a:t>After that train X_train dan y_train data using the model and validation the accuracy using X_test and y_test at once.</a:t>
            </a:r>
          </a:p>
        </p:txBody>
      </p:sp>
      <p:sp>
        <p:nvSpPr>
          <p:cNvPr name="Freeform 24" id="24"/>
          <p:cNvSpPr/>
          <p:nvPr/>
        </p:nvSpPr>
        <p:spPr>
          <a:xfrm flipH="false" flipV="false" rot="0">
            <a:off x="7789568" y="6510484"/>
            <a:ext cx="2708864" cy="1525261"/>
          </a:xfrm>
          <a:custGeom>
            <a:avLst/>
            <a:gdLst/>
            <a:ahLst/>
            <a:cxnLst/>
            <a:rect r="r" b="b" t="t" l="l"/>
            <a:pathLst>
              <a:path h="1525261" w="2708864">
                <a:moveTo>
                  <a:pt x="0" y="0"/>
                </a:moveTo>
                <a:lnTo>
                  <a:pt x="2708864" y="0"/>
                </a:lnTo>
                <a:lnTo>
                  <a:pt x="2708864" y="1525261"/>
                </a:lnTo>
                <a:lnTo>
                  <a:pt x="0" y="1525261"/>
                </a:lnTo>
                <a:lnTo>
                  <a:pt x="0" y="0"/>
                </a:lnTo>
                <a:close/>
              </a:path>
            </a:pathLst>
          </a:custGeom>
          <a:blipFill>
            <a:blip r:embed="rId11"/>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83416" t="0" r="-83416" b="0"/>
            </a:stretch>
          </a:blipFill>
        </p:spPr>
      </p:sp>
      <p:sp>
        <p:nvSpPr>
          <p:cNvPr name="Freeform 3" id="3"/>
          <p:cNvSpPr/>
          <p:nvPr/>
        </p:nvSpPr>
        <p:spPr>
          <a:xfrm flipH="false" flipV="false" rot="3209977">
            <a:off x="9979780" y="3500892"/>
            <a:ext cx="874397" cy="392684"/>
          </a:xfrm>
          <a:custGeom>
            <a:avLst/>
            <a:gdLst/>
            <a:ahLst/>
            <a:cxnLst/>
            <a:rect r="r" b="b" t="t" l="l"/>
            <a:pathLst>
              <a:path h="392684" w="874397">
                <a:moveTo>
                  <a:pt x="0" y="0"/>
                </a:moveTo>
                <a:lnTo>
                  <a:pt x="874396" y="0"/>
                </a:lnTo>
                <a:lnTo>
                  <a:pt x="874396" y="392684"/>
                </a:lnTo>
                <a:lnTo>
                  <a:pt x="0" y="392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66361">
            <a:off x="6916989" y="3126663"/>
            <a:ext cx="874397" cy="392684"/>
          </a:xfrm>
          <a:custGeom>
            <a:avLst/>
            <a:gdLst/>
            <a:ahLst/>
            <a:cxnLst/>
            <a:rect r="r" b="b" t="t" l="l"/>
            <a:pathLst>
              <a:path h="392684" w="874397">
                <a:moveTo>
                  <a:pt x="0" y="0"/>
                </a:moveTo>
                <a:lnTo>
                  <a:pt x="874397" y="0"/>
                </a:lnTo>
                <a:lnTo>
                  <a:pt x="874397" y="392683"/>
                </a:lnTo>
                <a:lnTo>
                  <a:pt x="0" y="392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54244" y="1719529"/>
            <a:ext cx="3380621" cy="516313"/>
          </a:xfrm>
          <a:custGeom>
            <a:avLst/>
            <a:gdLst/>
            <a:ahLst/>
            <a:cxnLst/>
            <a:rect r="r" b="b" t="t" l="l"/>
            <a:pathLst>
              <a:path h="516313" w="3380621">
                <a:moveTo>
                  <a:pt x="0" y="0"/>
                </a:moveTo>
                <a:lnTo>
                  <a:pt x="3380622" y="0"/>
                </a:lnTo>
                <a:lnTo>
                  <a:pt x="3380622" y="516313"/>
                </a:lnTo>
                <a:lnTo>
                  <a:pt x="0" y="5163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93662" y="1719529"/>
            <a:ext cx="16265638" cy="7538771"/>
            <a:chOff x="0" y="0"/>
            <a:chExt cx="4781401" cy="2216076"/>
          </a:xfrm>
        </p:grpSpPr>
        <p:sp>
          <p:nvSpPr>
            <p:cNvPr name="Freeform 7" id="7"/>
            <p:cNvSpPr/>
            <p:nvPr/>
          </p:nvSpPr>
          <p:spPr>
            <a:xfrm flipH="false" flipV="false" rot="0">
              <a:off x="0" y="0"/>
              <a:ext cx="4781400" cy="2216076"/>
            </a:xfrm>
            <a:custGeom>
              <a:avLst/>
              <a:gdLst/>
              <a:ahLst/>
              <a:cxnLst/>
              <a:rect r="r" b="b" t="t" l="l"/>
              <a:pathLst>
                <a:path h="2216076" w="4781400">
                  <a:moveTo>
                    <a:pt x="8567" y="0"/>
                  </a:moveTo>
                  <a:lnTo>
                    <a:pt x="4772833" y="0"/>
                  </a:lnTo>
                  <a:cubicBezTo>
                    <a:pt x="4777565" y="0"/>
                    <a:pt x="4781400" y="3836"/>
                    <a:pt x="4781400" y="8567"/>
                  </a:cubicBezTo>
                  <a:lnTo>
                    <a:pt x="4781400" y="2207508"/>
                  </a:lnTo>
                  <a:cubicBezTo>
                    <a:pt x="4781400" y="2212240"/>
                    <a:pt x="4777565" y="2216076"/>
                    <a:pt x="4772833" y="2216076"/>
                  </a:cubicBezTo>
                  <a:lnTo>
                    <a:pt x="8567" y="2216076"/>
                  </a:lnTo>
                  <a:cubicBezTo>
                    <a:pt x="3836" y="2216076"/>
                    <a:pt x="0" y="2212240"/>
                    <a:pt x="0" y="2207508"/>
                  </a:cubicBezTo>
                  <a:lnTo>
                    <a:pt x="0" y="8567"/>
                  </a:lnTo>
                  <a:cubicBezTo>
                    <a:pt x="0" y="3836"/>
                    <a:pt x="3836" y="0"/>
                    <a:pt x="8567" y="0"/>
                  </a:cubicBezTo>
                  <a:close/>
                </a:path>
              </a:pathLst>
            </a:custGeom>
            <a:solidFill>
              <a:srgbClr val="DEE19A"/>
            </a:solidFill>
            <a:ln cap="sq">
              <a:noFill/>
              <a:prstDash val="solid"/>
              <a:miter/>
            </a:ln>
          </p:spPr>
        </p:sp>
        <p:sp>
          <p:nvSpPr>
            <p:cNvPr name="TextBox 8" id="8"/>
            <p:cNvSpPr txBox="true"/>
            <p:nvPr/>
          </p:nvSpPr>
          <p:spPr>
            <a:xfrm>
              <a:off x="0" y="28575"/>
              <a:ext cx="4781401" cy="2187501"/>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Freeform 9" id="9"/>
          <p:cNvSpPr/>
          <p:nvPr/>
        </p:nvSpPr>
        <p:spPr>
          <a:xfrm flipH="false" flipV="false" rot="0">
            <a:off x="1373798" y="2100698"/>
            <a:ext cx="5545010" cy="4301938"/>
          </a:xfrm>
          <a:custGeom>
            <a:avLst/>
            <a:gdLst/>
            <a:ahLst/>
            <a:cxnLst/>
            <a:rect r="r" b="b" t="t" l="l"/>
            <a:pathLst>
              <a:path h="4301938" w="5545010">
                <a:moveTo>
                  <a:pt x="0" y="0"/>
                </a:moveTo>
                <a:lnTo>
                  <a:pt x="5545009" y="0"/>
                </a:lnTo>
                <a:lnTo>
                  <a:pt x="5545009" y="4301939"/>
                </a:lnTo>
                <a:lnTo>
                  <a:pt x="0" y="4301939"/>
                </a:lnTo>
                <a:lnTo>
                  <a:pt x="0" y="0"/>
                </a:lnTo>
                <a:close/>
              </a:path>
            </a:pathLst>
          </a:custGeom>
          <a:blipFill>
            <a:blip r:embed="rId7"/>
            <a:stretch>
              <a:fillRect l="0" t="0" r="0" b="0"/>
            </a:stretch>
          </a:blipFill>
        </p:spPr>
      </p:sp>
      <p:sp>
        <p:nvSpPr>
          <p:cNvPr name="Freeform 10" id="10"/>
          <p:cNvSpPr/>
          <p:nvPr/>
        </p:nvSpPr>
        <p:spPr>
          <a:xfrm flipH="false" flipV="false" rot="0">
            <a:off x="11333747" y="2100698"/>
            <a:ext cx="5402280" cy="4279479"/>
          </a:xfrm>
          <a:custGeom>
            <a:avLst/>
            <a:gdLst/>
            <a:ahLst/>
            <a:cxnLst/>
            <a:rect r="r" b="b" t="t" l="l"/>
            <a:pathLst>
              <a:path h="4279479" w="5402280">
                <a:moveTo>
                  <a:pt x="0" y="0"/>
                </a:moveTo>
                <a:lnTo>
                  <a:pt x="5402280" y="0"/>
                </a:lnTo>
                <a:lnTo>
                  <a:pt x="5402280" y="4279479"/>
                </a:lnTo>
                <a:lnTo>
                  <a:pt x="0" y="4279479"/>
                </a:lnTo>
                <a:lnTo>
                  <a:pt x="0" y="0"/>
                </a:lnTo>
                <a:close/>
              </a:path>
            </a:pathLst>
          </a:custGeom>
          <a:blipFill>
            <a:blip r:embed="rId8"/>
            <a:stretch>
              <a:fillRect l="0" t="0" r="0" b="0"/>
            </a:stretch>
          </a:blipFill>
        </p:spPr>
      </p:sp>
      <p:sp>
        <p:nvSpPr>
          <p:cNvPr name="Freeform 11" id="11"/>
          <p:cNvSpPr/>
          <p:nvPr/>
        </p:nvSpPr>
        <p:spPr>
          <a:xfrm flipH="false" flipV="false" rot="0">
            <a:off x="3227960" y="6688387"/>
            <a:ext cx="11833190" cy="2527945"/>
          </a:xfrm>
          <a:custGeom>
            <a:avLst/>
            <a:gdLst/>
            <a:ahLst/>
            <a:cxnLst/>
            <a:rect r="r" b="b" t="t" l="l"/>
            <a:pathLst>
              <a:path h="2527945" w="11833190">
                <a:moveTo>
                  <a:pt x="0" y="0"/>
                </a:moveTo>
                <a:lnTo>
                  <a:pt x="11833190" y="0"/>
                </a:lnTo>
                <a:lnTo>
                  <a:pt x="11833190" y="2527945"/>
                </a:lnTo>
                <a:lnTo>
                  <a:pt x="0" y="2527945"/>
                </a:lnTo>
                <a:lnTo>
                  <a:pt x="0" y="0"/>
                </a:lnTo>
                <a:close/>
              </a:path>
            </a:pathLst>
          </a:custGeom>
          <a:blipFill>
            <a:blip r:embed="rId9"/>
            <a:stretch>
              <a:fillRect l="0" t="0" r="0" b="0"/>
            </a:stretch>
          </a:blipFill>
        </p:spPr>
      </p:sp>
      <p:sp>
        <p:nvSpPr>
          <p:cNvPr name="TextBox 12" id="12"/>
          <p:cNvSpPr txBox="true"/>
          <p:nvPr/>
        </p:nvSpPr>
        <p:spPr>
          <a:xfrm rot="0">
            <a:off x="3397898" y="727075"/>
            <a:ext cx="11493313" cy="679450"/>
          </a:xfrm>
          <a:prstGeom prst="rect">
            <a:avLst/>
          </a:prstGeom>
        </p:spPr>
        <p:txBody>
          <a:bodyPr anchor="t" rtlCol="false" tIns="0" lIns="0" bIns="0" rIns="0">
            <a:spAutoFit/>
          </a:bodyPr>
          <a:lstStyle/>
          <a:p>
            <a:pPr algn="ctr">
              <a:lnSpc>
                <a:spcPts val="5000"/>
              </a:lnSpc>
            </a:pPr>
            <a:r>
              <a:rPr lang="en-US" sz="5000" spc="-120">
                <a:solidFill>
                  <a:srgbClr val="FFFFFF"/>
                </a:solidFill>
                <a:latin typeface="TT Milks Casual 700 One"/>
                <a:ea typeface="TT Milks Casual 700 One"/>
                <a:cs typeface="TT Milks Casual 700 One"/>
                <a:sym typeface="TT Milks Casual 700 One"/>
              </a:rPr>
              <a:t>EVALUATION MODEL WITHOUT PIPELINE</a:t>
            </a:r>
          </a:p>
        </p:txBody>
      </p:sp>
      <p:sp>
        <p:nvSpPr>
          <p:cNvPr name="TextBox 13" id="13"/>
          <p:cNvSpPr txBox="true"/>
          <p:nvPr/>
        </p:nvSpPr>
        <p:spPr>
          <a:xfrm rot="0">
            <a:off x="7204804" y="3937819"/>
            <a:ext cx="3879503" cy="531495"/>
          </a:xfrm>
          <a:prstGeom prst="rect">
            <a:avLst/>
          </a:prstGeom>
        </p:spPr>
        <p:txBody>
          <a:bodyPr anchor="t" rtlCol="false" tIns="0" lIns="0" bIns="0" rIns="0">
            <a:spAutoFit/>
          </a:bodyPr>
          <a:lstStyle/>
          <a:p>
            <a:pPr algn="ctr">
              <a:lnSpc>
                <a:spcPts val="3839"/>
              </a:lnSpc>
            </a:pPr>
            <a:r>
              <a:rPr lang="en-US" sz="3999" spc="-327">
                <a:solidFill>
                  <a:srgbClr val="303030"/>
                </a:solidFill>
                <a:latin typeface="TT Milks Casual 700 One"/>
                <a:ea typeface="TT Milks Casual 700 One"/>
                <a:cs typeface="TT Milks Casual 700 One"/>
                <a:sym typeface="TT Milks Casual 700 One"/>
              </a:rPr>
              <a:t>ACCURACY  :  96,97%</a:t>
            </a:r>
          </a:p>
        </p:txBody>
      </p:sp>
      <p:sp>
        <p:nvSpPr>
          <p:cNvPr name="Freeform 14" id="14"/>
          <p:cNvSpPr/>
          <p:nvPr/>
        </p:nvSpPr>
        <p:spPr>
          <a:xfrm flipH="false" flipV="false" rot="0">
            <a:off x="7454244" y="4469314"/>
            <a:ext cx="3380621" cy="516313"/>
          </a:xfrm>
          <a:custGeom>
            <a:avLst/>
            <a:gdLst/>
            <a:ahLst/>
            <a:cxnLst/>
            <a:rect r="r" b="b" t="t" l="l"/>
            <a:pathLst>
              <a:path h="516313" w="3380621">
                <a:moveTo>
                  <a:pt x="0" y="0"/>
                </a:moveTo>
                <a:lnTo>
                  <a:pt x="3380622" y="0"/>
                </a:lnTo>
                <a:lnTo>
                  <a:pt x="3380622" y="516313"/>
                </a:lnTo>
                <a:lnTo>
                  <a:pt x="0" y="5163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3209977">
            <a:off x="15041839" y="922766"/>
            <a:ext cx="874397" cy="392684"/>
          </a:xfrm>
          <a:custGeom>
            <a:avLst/>
            <a:gdLst/>
            <a:ahLst/>
            <a:cxnLst/>
            <a:rect r="r" b="b" t="t" l="l"/>
            <a:pathLst>
              <a:path h="392684" w="874397">
                <a:moveTo>
                  <a:pt x="0" y="0"/>
                </a:moveTo>
                <a:lnTo>
                  <a:pt x="874397" y="0"/>
                </a:lnTo>
                <a:lnTo>
                  <a:pt x="874397" y="392683"/>
                </a:lnTo>
                <a:lnTo>
                  <a:pt x="0" y="392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7866361">
            <a:off x="2353870" y="913045"/>
            <a:ext cx="874397" cy="392684"/>
          </a:xfrm>
          <a:custGeom>
            <a:avLst/>
            <a:gdLst/>
            <a:ahLst/>
            <a:cxnLst/>
            <a:rect r="r" b="b" t="t" l="l"/>
            <a:pathLst>
              <a:path h="392684" w="874397">
                <a:moveTo>
                  <a:pt x="0" y="0"/>
                </a:moveTo>
                <a:lnTo>
                  <a:pt x="874396" y="0"/>
                </a:lnTo>
                <a:lnTo>
                  <a:pt x="874396" y="392684"/>
                </a:lnTo>
                <a:lnTo>
                  <a:pt x="0" y="392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DAGLlwBboTo</dc:identifier>
  <dcterms:modified xsi:type="dcterms:W3CDTF">2011-08-01T06:04:30Z</dcterms:modified>
  <cp:revision>1</cp:revision>
  <dc:title>Copy of Colorful Modern Business Infographic Presentation</dc:title>
</cp:coreProperties>
</file>